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20" r:id="rId27"/>
    <p:sldId id="281" r:id="rId28"/>
    <p:sldId id="282" r:id="rId29"/>
    <p:sldId id="286" r:id="rId30"/>
    <p:sldId id="283" r:id="rId31"/>
    <p:sldId id="284" r:id="rId32"/>
    <p:sldId id="285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8" r:id="rId44"/>
    <p:sldId id="297" r:id="rId45"/>
    <p:sldId id="302" r:id="rId46"/>
    <p:sldId id="299" r:id="rId47"/>
    <p:sldId id="300" r:id="rId48"/>
    <p:sldId id="301" r:id="rId49"/>
    <p:sldId id="303" r:id="rId50"/>
    <p:sldId id="304" r:id="rId51"/>
    <p:sldId id="305" r:id="rId52"/>
    <p:sldId id="306" r:id="rId53"/>
    <p:sldId id="307" r:id="rId54"/>
    <p:sldId id="308" r:id="rId55"/>
    <p:sldId id="310" r:id="rId56"/>
    <p:sldId id="311" r:id="rId57"/>
    <p:sldId id="309" r:id="rId58"/>
    <p:sldId id="319" r:id="rId59"/>
    <p:sldId id="312" r:id="rId60"/>
    <p:sldId id="318" r:id="rId61"/>
    <p:sldId id="313" r:id="rId62"/>
    <p:sldId id="317" r:id="rId63"/>
    <p:sldId id="316" r:id="rId64"/>
    <p:sldId id="315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CCFF"/>
    <a:srgbClr val="800000"/>
    <a:srgbClr val="003300"/>
    <a:srgbClr val="000000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5" autoAdjust="0"/>
    <p:restoredTop sz="9460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3DD2F7-E7A7-4F3F-92D2-45963BB93BEF}" type="doc">
      <dgm:prSet loTypeId="urn:microsoft.com/office/officeart/2005/8/layout/hierarchy3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BA096C7-0694-4437-800B-41CE76CECBDA}">
      <dgm:prSet phldrT="[Text]"/>
      <dgm:spPr/>
      <dgm:t>
        <a:bodyPr/>
        <a:lstStyle/>
        <a:p>
          <a:r>
            <a:rPr lang="en-US" dirty="0" smtClean="0"/>
            <a:t>Ionizing Radiation</a:t>
          </a:r>
          <a:endParaRPr lang="en-US" dirty="0"/>
        </a:p>
      </dgm:t>
    </dgm:pt>
    <dgm:pt modelId="{24418560-BC3D-4821-B662-6B9E80D6AA61}" type="parTrans" cxnId="{E989BD8D-9035-4AB6-A265-3FD200440854}">
      <dgm:prSet/>
      <dgm:spPr/>
      <dgm:t>
        <a:bodyPr/>
        <a:lstStyle/>
        <a:p>
          <a:endParaRPr lang="en-US"/>
        </a:p>
      </dgm:t>
    </dgm:pt>
    <dgm:pt modelId="{F4905C6F-2355-4D24-B68E-B351CAAEC620}" type="sibTrans" cxnId="{E989BD8D-9035-4AB6-A265-3FD200440854}">
      <dgm:prSet/>
      <dgm:spPr/>
      <dgm:t>
        <a:bodyPr/>
        <a:lstStyle/>
        <a:p>
          <a:endParaRPr lang="en-US"/>
        </a:p>
      </dgm:t>
    </dgm:pt>
    <dgm:pt modelId="{E20AAE50-B7C6-4FB7-9889-63F3A7DE8510}">
      <dgm:prSet phldrT="[Text]"/>
      <dgm:spPr/>
      <dgm:t>
        <a:bodyPr/>
        <a:lstStyle/>
        <a:p>
          <a:r>
            <a:rPr lang="en-US" dirty="0" smtClean="0"/>
            <a:t>Particulate radiation</a:t>
          </a:r>
          <a:endParaRPr lang="en-US" dirty="0"/>
        </a:p>
      </dgm:t>
    </dgm:pt>
    <dgm:pt modelId="{F13D2284-26F0-449E-8C0A-E51180DBA863}" type="parTrans" cxnId="{AC12FECE-586C-4E57-A9C1-64080AA733C9}">
      <dgm:prSet/>
      <dgm:spPr/>
      <dgm:t>
        <a:bodyPr/>
        <a:lstStyle/>
        <a:p>
          <a:endParaRPr lang="en-US"/>
        </a:p>
      </dgm:t>
    </dgm:pt>
    <dgm:pt modelId="{83CA56C0-196E-456A-A3CC-99E83218F964}" type="sibTrans" cxnId="{AC12FECE-586C-4E57-A9C1-64080AA733C9}">
      <dgm:prSet/>
      <dgm:spPr/>
      <dgm:t>
        <a:bodyPr/>
        <a:lstStyle/>
        <a:p>
          <a:endParaRPr lang="en-US"/>
        </a:p>
      </dgm:t>
    </dgm:pt>
    <dgm:pt modelId="{5D1B6C22-5E3F-4D0F-BC15-E82A08D1D9A2}">
      <dgm:prSet phldrT="[Text]"/>
      <dgm:spPr/>
      <dgm:t>
        <a:bodyPr/>
        <a:lstStyle/>
        <a:p>
          <a:r>
            <a:rPr lang="en-US" dirty="0" smtClean="0"/>
            <a:t>Electromagnetic radiation</a:t>
          </a:r>
          <a:endParaRPr lang="en-US" dirty="0"/>
        </a:p>
      </dgm:t>
    </dgm:pt>
    <dgm:pt modelId="{5E546698-DCC8-4D4A-B319-16257DE79916}" type="parTrans" cxnId="{E61770AA-227A-42F5-B3BF-9D4A15EB3E6E}">
      <dgm:prSet/>
      <dgm:spPr/>
      <dgm:t>
        <a:bodyPr/>
        <a:lstStyle/>
        <a:p>
          <a:endParaRPr lang="en-US"/>
        </a:p>
      </dgm:t>
    </dgm:pt>
    <dgm:pt modelId="{1102AC6B-EC2F-46D7-8C53-0C9961F95A8E}" type="sibTrans" cxnId="{E61770AA-227A-42F5-B3BF-9D4A15EB3E6E}">
      <dgm:prSet/>
      <dgm:spPr/>
      <dgm:t>
        <a:bodyPr/>
        <a:lstStyle/>
        <a:p>
          <a:endParaRPr lang="en-US"/>
        </a:p>
      </dgm:t>
    </dgm:pt>
    <dgm:pt modelId="{DF1A7581-F5A8-4D6D-86E3-FD4FC1A59FEB}" type="pres">
      <dgm:prSet presAssocID="{7F3DD2F7-E7A7-4F3F-92D2-45963BB93BE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F6B17D0-E0CF-4E4A-8EB1-C3628A141538}" type="pres">
      <dgm:prSet presAssocID="{5BA096C7-0694-4437-800B-41CE76CECBDA}" presName="root" presStyleCnt="0"/>
      <dgm:spPr/>
    </dgm:pt>
    <dgm:pt modelId="{FC214938-0B82-46C6-B92F-F94366AAB72C}" type="pres">
      <dgm:prSet presAssocID="{5BA096C7-0694-4437-800B-41CE76CECBDA}" presName="rootComposite" presStyleCnt="0"/>
      <dgm:spPr/>
    </dgm:pt>
    <dgm:pt modelId="{597ED210-17F1-4A42-ACF2-82C9DAB140D0}" type="pres">
      <dgm:prSet presAssocID="{5BA096C7-0694-4437-800B-41CE76CECBDA}" presName="rootText" presStyleLbl="node1" presStyleIdx="0" presStyleCnt="1"/>
      <dgm:spPr/>
      <dgm:t>
        <a:bodyPr/>
        <a:lstStyle/>
        <a:p>
          <a:endParaRPr lang="en-US"/>
        </a:p>
      </dgm:t>
    </dgm:pt>
    <dgm:pt modelId="{19FB397D-F59A-4DFF-A5C5-17B7E240D8B6}" type="pres">
      <dgm:prSet presAssocID="{5BA096C7-0694-4437-800B-41CE76CECBDA}" presName="rootConnector" presStyleLbl="node1" presStyleIdx="0" presStyleCnt="1"/>
      <dgm:spPr/>
      <dgm:t>
        <a:bodyPr/>
        <a:lstStyle/>
        <a:p>
          <a:endParaRPr lang="en-US"/>
        </a:p>
      </dgm:t>
    </dgm:pt>
    <dgm:pt modelId="{CDE1DC94-08C9-4FE8-A144-63EE339F6388}" type="pres">
      <dgm:prSet presAssocID="{5BA096C7-0694-4437-800B-41CE76CECBDA}" presName="childShape" presStyleCnt="0"/>
      <dgm:spPr/>
    </dgm:pt>
    <dgm:pt modelId="{E5575709-8EF5-427D-BC9F-4FD550A94FF4}" type="pres">
      <dgm:prSet presAssocID="{F13D2284-26F0-449E-8C0A-E51180DBA863}" presName="Name13" presStyleLbl="parChTrans1D2" presStyleIdx="0" presStyleCnt="2"/>
      <dgm:spPr/>
      <dgm:t>
        <a:bodyPr/>
        <a:lstStyle/>
        <a:p>
          <a:endParaRPr lang="en-US"/>
        </a:p>
      </dgm:t>
    </dgm:pt>
    <dgm:pt modelId="{66FA8F47-6287-434E-A9B2-28E3839C5D56}" type="pres">
      <dgm:prSet presAssocID="{E20AAE50-B7C6-4FB7-9889-63F3A7DE8510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76B43-ADEC-4849-9EF3-7B4DAB68780A}" type="pres">
      <dgm:prSet presAssocID="{5E546698-DCC8-4D4A-B319-16257DE79916}" presName="Name13" presStyleLbl="parChTrans1D2" presStyleIdx="1" presStyleCnt="2"/>
      <dgm:spPr/>
      <dgm:t>
        <a:bodyPr/>
        <a:lstStyle/>
        <a:p>
          <a:endParaRPr lang="en-US"/>
        </a:p>
      </dgm:t>
    </dgm:pt>
    <dgm:pt modelId="{C84E4845-E2C4-4521-89B5-C7F0C9EE1F9C}" type="pres">
      <dgm:prSet presAssocID="{5D1B6C22-5E3F-4D0F-BC15-E82A08D1D9A2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1770AA-227A-42F5-B3BF-9D4A15EB3E6E}" srcId="{5BA096C7-0694-4437-800B-41CE76CECBDA}" destId="{5D1B6C22-5E3F-4D0F-BC15-E82A08D1D9A2}" srcOrd="1" destOrd="0" parTransId="{5E546698-DCC8-4D4A-B319-16257DE79916}" sibTransId="{1102AC6B-EC2F-46D7-8C53-0C9961F95A8E}"/>
    <dgm:cxn modelId="{AC12FECE-586C-4E57-A9C1-64080AA733C9}" srcId="{5BA096C7-0694-4437-800B-41CE76CECBDA}" destId="{E20AAE50-B7C6-4FB7-9889-63F3A7DE8510}" srcOrd="0" destOrd="0" parTransId="{F13D2284-26F0-449E-8C0A-E51180DBA863}" sibTransId="{83CA56C0-196E-456A-A3CC-99E83218F964}"/>
    <dgm:cxn modelId="{40096772-DCC4-424F-8AD4-24A12BC80534}" type="presOf" srcId="{7F3DD2F7-E7A7-4F3F-92D2-45963BB93BEF}" destId="{DF1A7581-F5A8-4D6D-86E3-FD4FC1A59FEB}" srcOrd="0" destOrd="0" presId="urn:microsoft.com/office/officeart/2005/8/layout/hierarchy3"/>
    <dgm:cxn modelId="{9EA5BE34-44CF-4B5E-8F09-FE0EBB7F3F9F}" type="presOf" srcId="{5D1B6C22-5E3F-4D0F-BC15-E82A08D1D9A2}" destId="{C84E4845-E2C4-4521-89B5-C7F0C9EE1F9C}" srcOrd="0" destOrd="0" presId="urn:microsoft.com/office/officeart/2005/8/layout/hierarchy3"/>
    <dgm:cxn modelId="{93A5A98C-F0D8-48A5-ACB7-83135FC7873F}" type="presOf" srcId="{5BA096C7-0694-4437-800B-41CE76CECBDA}" destId="{19FB397D-F59A-4DFF-A5C5-17B7E240D8B6}" srcOrd="1" destOrd="0" presId="urn:microsoft.com/office/officeart/2005/8/layout/hierarchy3"/>
    <dgm:cxn modelId="{41BB87BC-4662-4B3E-A9FD-8192D9719943}" type="presOf" srcId="{E20AAE50-B7C6-4FB7-9889-63F3A7DE8510}" destId="{66FA8F47-6287-434E-A9B2-28E3839C5D56}" srcOrd="0" destOrd="0" presId="urn:microsoft.com/office/officeart/2005/8/layout/hierarchy3"/>
    <dgm:cxn modelId="{6158804D-1D60-4C7E-8AA8-E5A3C5C2E8E9}" type="presOf" srcId="{5BA096C7-0694-4437-800B-41CE76CECBDA}" destId="{597ED210-17F1-4A42-ACF2-82C9DAB140D0}" srcOrd="0" destOrd="0" presId="urn:microsoft.com/office/officeart/2005/8/layout/hierarchy3"/>
    <dgm:cxn modelId="{ECD1AF6E-1CAE-4B9D-B4E0-B9C6012F47F1}" type="presOf" srcId="{F13D2284-26F0-449E-8C0A-E51180DBA863}" destId="{E5575709-8EF5-427D-BC9F-4FD550A94FF4}" srcOrd="0" destOrd="0" presId="urn:microsoft.com/office/officeart/2005/8/layout/hierarchy3"/>
    <dgm:cxn modelId="{0E6B288E-E502-45C8-BD92-6B3258CBC94B}" type="presOf" srcId="{5E546698-DCC8-4D4A-B319-16257DE79916}" destId="{56076B43-ADEC-4849-9EF3-7B4DAB68780A}" srcOrd="0" destOrd="0" presId="urn:microsoft.com/office/officeart/2005/8/layout/hierarchy3"/>
    <dgm:cxn modelId="{E989BD8D-9035-4AB6-A265-3FD200440854}" srcId="{7F3DD2F7-E7A7-4F3F-92D2-45963BB93BEF}" destId="{5BA096C7-0694-4437-800B-41CE76CECBDA}" srcOrd="0" destOrd="0" parTransId="{24418560-BC3D-4821-B662-6B9E80D6AA61}" sibTransId="{F4905C6F-2355-4D24-B68E-B351CAAEC620}"/>
    <dgm:cxn modelId="{86AB3259-EC3E-448D-AFC3-0A4468EC80AB}" type="presParOf" srcId="{DF1A7581-F5A8-4D6D-86E3-FD4FC1A59FEB}" destId="{7F6B17D0-E0CF-4E4A-8EB1-C3628A141538}" srcOrd="0" destOrd="0" presId="urn:microsoft.com/office/officeart/2005/8/layout/hierarchy3"/>
    <dgm:cxn modelId="{6368D3FC-244B-4AC4-B8EB-456426CCE9E4}" type="presParOf" srcId="{7F6B17D0-E0CF-4E4A-8EB1-C3628A141538}" destId="{FC214938-0B82-46C6-B92F-F94366AAB72C}" srcOrd="0" destOrd="0" presId="urn:microsoft.com/office/officeart/2005/8/layout/hierarchy3"/>
    <dgm:cxn modelId="{45FE5402-0AFA-4358-B7FF-B29ED2796CD1}" type="presParOf" srcId="{FC214938-0B82-46C6-B92F-F94366AAB72C}" destId="{597ED210-17F1-4A42-ACF2-82C9DAB140D0}" srcOrd="0" destOrd="0" presId="urn:microsoft.com/office/officeart/2005/8/layout/hierarchy3"/>
    <dgm:cxn modelId="{88F5F600-90E5-4AC3-82F8-F38AEAFDBF58}" type="presParOf" srcId="{FC214938-0B82-46C6-B92F-F94366AAB72C}" destId="{19FB397D-F59A-4DFF-A5C5-17B7E240D8B6}" srcOrd="1" destOrd="0" presId="urn:microsoft.com/office/officeart/2005/8/layout/hierarchy3"/>
    <dgm:cxn modelId="{D17F6CA5-FB91-45F1-AB4D-A13924EAF47C}" type="presParOf" srcId="{7F6B17D0-E0CF-4E4A-8EB1-C3628A141538}" destId="{CDE1DC94-08C9-4FE8-A144-63EE339F6388}" srcOrd="1" destOrd="0" presId="urn:microsoft.com/office/officeart/2005/8/layout/hierarchy3"/>
    <dgm:cxn modelId="{C18D70D5-4F16-461D-B69C-A99603F26ED3}" type="presParOf" srcId="{CDE1DC94-08C9-4FE8-A144-63EE339F6388}" destId="{E5575709-8EF5-427D-BC9F-4FD550A94FF4}" srcOrd="0" destOrd="0" presId="urn:microsoft.com/office/officeart/2005/8/layout/hierarchy3"/>
    <dgm:cxn modelId="{B110BD87-5AAB-499B-A783-E793E3DC8C03}" type="presParOf" srcId="{CDE1DC94-08C9-4FE8-A144-63EE339F6388}" destId="{66FA8F47-6287-434E-A9B2-28E3839C5D56}" srcOrd="1" destOrd="0" presId="urn:microsoft.com/office/officeart/2005/8/layout/hierarchy3"/>
    <dgm:cxn modelId="{8A69C04A-BE57-441F-94B9-5A43D4DC403C}" type="presParOf" srcId="{CDE1DC94-08C9-4FE8-A144-63EE339F6388}" destId="{56076B43-ADEC-4849-9EF3-7B4DAB68780A}" srcOrd="2" destOrd="0" presId="urn:microsoft.com/office/officeart/2005/8/layout/hierarchy3"/>
    <dgm:cxn modelId="{04D6692F-6704-43E7-87FE-6F96FDB2F38F}" type="presParOf" srcId="{CDE1DC94-08C9-4FE8-A144-63EE339F6388}" destId="{C84E4845-E2C4-4521-89B5-C7F0C9EE1F9C}" srcOrd="3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2CED4A-60FF-4FED-A8C2-E3A9D71B3CD9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513E2A-62E1-45E1-A01B-029A7FF5D61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Low voltage/filament circuit</a:t>
          </a:r>
          <a:endParaRPr lang="en-US" dirty="0">
            <a:solidFill>
              <a:srgbClr val="000000"/>
            </a:solidFill>
          </a:endParaRPr>
        </a:p>
      </dgm:t>
    </dgm:pt>
    <dgm:pt modelId="{4529DCB0-A375-4EE0-ADAA-AFE85D4DBB43}" type="parTrans" cxnId="{F783EBE7-8569-4512-BF5B-B6A4CE6B3A7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D751F3E-B332-4B50-9FDF-FA5BE95A9096}" type="sibTrans" cxnId="{F783EBE7-8569-4512-BF5B-B6A4CE6B3A7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F0EF2E9-C05E-48DE-876C-CC6C0BC696C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3-5 volts</a:t>
          </a:r>
          <a:endParaRPr lang="en-US" dirty="0">
            <a:solidFill>
              <a:srgbClr val="000000"/>
            </a:solidFill>
          </a:endParaRPr>
        </a:p>
      </dgm:t>
    </dgm:pt>
    <dgm:pt modelId="{8F0217FB-CCAD-4213-A104-F516F80E33AC}" type="parTrans" cxnId="{9D07CBD8-6563-4734-B0DB-8A15481F3A1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8A371CB-52A6-46D2-BB6E-993E79CE3663}" type="sibTrans" cxnId="{9D07CBD8-6563-4734-B0DB-8A15481F3A1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7403C48-392F-42AA-A046-8495EB2661A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Flow of current to the filament of the x-ray tube---</a:t>
          </a:r>
          <a:r>
            <a:rPr lang="en-US" dirty="0" err="1" smtClean="0">
              <a:solidFill>
                <a:srgbClr val="000000"/>
              </a:solidFill>
            </a:rPr>
            <a:t>mAm</a:t>
          </a:r>
          <a:endParaRPr lang="en-US" dirty="0">
            <a:solidFill>
              <a:srgbClr val="000000"/>
            </a:solidFill>
          </a:endParaRPr>
        </a:p>
      </dgm:t>
    </dgm:pt>
    <dgm:pt modelId="{621EE826-1912-4AC9-B575-654103045AE0}" type="parTrans" cxnId="{AB23AA1B-2AAB-4EC4-B13E-7A979D689C2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3C17B8B-76E0-4162-BF50-9D6C5AACB03F}" type="sibTrans" cxnId="{AB23AA1B-2AAB-4EC4-B13E-7A979D689C2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86D2800-8F11-4842-8A71-EEA65449187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High voltage</a:t>
          </a:r>
          <a:endParaRPr lang="en-US" dirty="0">
            <a:solidFill>
              <a:srgbClr val="000000"/>
            </a:solidFill>
          </a:endParaRPr>
        </a:p>
      </dgm:t>
    </dgm:pt>
    <dgm:pt modelId="{C04C1C4F-EED2-4457-8637-9FC4001AB28B}" type="parTrans" cxnId="{346209F1-428C-4D32-BB9F-E9AFD4B747C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5D97085-0D7C-4D21-9353-BCE7E6CA4F6F}" type="sibTrans" cxnId="{346209F1-428C-4D32-BB9F-E9AFD4B747C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3936071-9E06-4AEF-8616-D6CA99B8574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65,000-100,000 volts</a:t>
          </a:r>
          <a:endParaRPr lang="en-US" dirty="0">
            <a:solidFill>
              <a:srgbClr val="000000"/>
            </a:solidFill>
          </a:endParaRPr>
        </a:p>
      </dgm:t>
    </dgm:pt>
    <dgm:pt modelId="{6B564A23-BAC0-4C5D-B52A-4B446334F0F2}" type="parTrans" cxnId="{96B4B861-DEF0-4DE1-8AEF-665B17EB897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A1154A3-3DDF-495C-912C-1278AA5288CA}" type="sibTrans" cxnId="{96B4B861-DEF0-4DE1-8AEF-665B17EB897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D1ED6A4-AFD3-4CED-9F47-DC129C36FFA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To accelerate electrons &amp; to generate x-rays---kV</a:t>
          </a:r>
          <a:endParaRPr lang="en-US" dirty="0">
            <a:solidFill>
              <a:srgbClr val="000000"/>
            </a:solidFill>
          </a:endParaRPr>
        </a:p>
      </dgm:t>
    </dgm:pt>
    <dgm:pt modelId="{377770FB-91FA-4735-A045-AE5884C76A9E}" type="parTrans" cxnId="{1BC6E614-B51D-4DCC-AC96-B2F2B357200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7EE41AE-0AED-4933-8EC6-AECE7FB49813}" type="sibTrans" cxnId="{1BC6E614-B51D-4DCC-AC96-B2F2B357200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9628F0F-63C7-445F-ABA0-98CE62675517}" type="pres">
      <dgm:prSet presAssocID="{C62CED4A-60FF-4FED-A8C2-E3A9D71B3CD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044B287-27D1-470F-97DD-CBFF756EE66D}" type="pres">
      <dgm:prSet presAssocID="{7B513E2A-62E1-45E1-A01B-029A7FF5D613}" presName="linNode" presStyleCnt="0"/>
      <dgm:spPr/>
    </dgm:pt>
    <dgm:pt modelId="{23199B03-8CB6-4294-B1F3-5D32C213F9F8}" type="pres">
      <dgm:prSet presAssocID="{7B513E2A-62E1-45E1-A01B-029A7FF5D61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CBF11-6B9B-40E2-9B3B-7B311E5BAFF3}" type="pres">
      <dgm:prSet presAssocID="{7B513E2A-62E1-45E1-A01B-029A7FF5D61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3D88C-81BC-442C-943C-EAD1CC54CBBF}" type="pres">
      <dgm:prSet presAssocID="{2D751F3E-B332-4B50-9FDF-FA5BE95A9096}" presName="spacing" presStyleCnt="0"/>
      <dgm:spPr/>
    </dgm:pt>
    <dgm:pt modelId="{1B343B81-4703-4338-ACD1-05CAFCF9D4F1}" type="pres">
      <dgm:prSet presAssocID="{B86D2800-8F11-4842-8A71-EEA65449187F}" presName="linNode" presStyleCnt="0"/>
      <dgm:spPr/>
    </dgm:pt>
    <dgm:pt modelId="{943F8121-A0E9-4EEF-97EB-B3C4FBFF0090}" type="pres">
      <dgm:prSet presAssocID="{B86D2800-8F11-4842-8A71-EEA65449187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F1481-0837-41C2-9BC3-2B401942C050}" type="pres">
      <dgm:prSet presAssocID="{B86D2800-8F11-4842-8A71-EEA65449187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391F59-BCCE-4B10-8A39-63EC5B1A7EF4}" type="presOf" srcId="{63936071-9E06-4AEF-8616-D6CA99B85742}" destId="{1F9F1481-0837-41C2-9BC3-2B401942C050}" srcOrd="0" destOrd="0" presId="urn:microsoft.com/office/officeart/2005/8/layout/vList6"/>
    <dgm:cxn modelId="{346209F1-428C-4D32-BB9F-E9AFD4B747CF}" srcId="{C62CED4A-60FF-4FED-A8C2-E3A9D71B3CD9}" destId="{B86D2800-8F11-4842-8A71-EEA65449187F}" srcOrd="1" destOrd="0" parTransId="{C04C1C4F-EED2-4457-8637-9FC4001AB28B}" sibTransId="{65D97085-0D7C-4D21-9353-BCE7E6CA4F6F}"/>
    <dgm:cxn modelId="{1BC6E614-B51D-4DCC-AC96-B2F2B3572001}" srcId="{B86D2800-8F11-4842-8A71-EEA65449187F}" destId="{9D1ED6A4-AFD3-4CED-9F47-DC129C36FFAD}" srcOrd="1" destOrd="0" parTransId="{377770FB-91FA-4735-A045-AE5884C76A9E}" sibTransId="{67EE41AE-0AED-4933-8EC6-AECE7FB49813}"/>
    <dgm:cxn modelId="{829DBAD5-B873-4F46-8E41-BDE758BC9CF7}" type="presOf" srcId="{9D1ED6A4-AFD3-4CED-9F47-DC129C36FFAD}" destId="{1F9F1481-0837-41C2-9BC3-2B401942C050}" srcOrd="0" destOrd="1" presId="urn:microsoft.com/office/officeart/2005/8/layout/vList6"/>
    <dgm:cxn modelId="{25E81737-040F-4220-BF9E-EFBAD68D70E1}" type="presOf" srcId="{8F0EF2E9-C05E-48DE-876C-CC6C0BC696CD}" destId="{DF3CBF11-6B9B-40E2-9B3B-7B311E5BAFF3}" srcOrd="0" destOrd="0" presId="urn:microsoft.com/office/officeart/2005/8/layout/vList6"/>
    <dgm:cxn modelId="{DB193022-2F2E-497D-9BDC-6E5C164D1DEC}" type="presOf" srcId="{C62CED4A-60FF-4FED-A8C2-E3A9D71B3CD9}" destId="{E9628F0F-63C7-445F-ABA0-98CE62675517}" srcOrd="0" destOrd="0" presId="urn:microsoft.com/office/officeart/2005/8/layout/vList6"/>
    <dgm:cxn modelId="{BEAD0C92-1778-499D-A60C-234714DC4635}" type="presOf" srcId="{B86D2800-8F11-4842-8A71-EEA65449187F}" destId="{943F8121-A0E9-4EEF-97EB-B3C4FBFF0090}" srcOrd="0" destOrd="0" presId="urn:microsoft.com/office/officeart/2005/8/layout/vList6"/>
    <dgm:cxn modelId="{96B4B861-DEF0-4DE1-8AEF-665B17EB897A}" srcId="{B86D2800-8F11-4842-8A71-EEA65449187F}" destId="{63936071-9E06-4AEF-8616-D6CA99B85742}" srcOrd="0" destOrd="0" parTransId="{6B564A23-BAC0-4C5D-B52A-4B446334F0F2}" sibTransId="{7A1154A3-3DDF-495C-912C-1278AA5288CA}"/>
    <dgm:cxn modelId="{AB23AA1B-2AAB-4EC4-B13E-7A979D689C20}" srcId="{7B513E2A-62E1-45E1-A01B-029A7FF5D613}" destId="{37403C48-392F-42AA-A046-8495EB2661AA}" srcOrd="1" destOrd="0" parTransId="{621EE826-1912-4AC9-B575-654103045AE0}" sibTransId="{A3C17B8B-76E0-4162-BF50-9D6C5AACB03F}"/>
    <dgm:cxn modelId="{6B9D0F6E-4F9F-4045-8167-3E853E395615}" type="presOf" srcId="{7B513E2A-62E1-45E1-A01B-029A7FF5D613}" destId="{23199B03-8CB6-4294-B1F3-5D32C213F9F8}" srcOrd="0" destOrd="0" presId="urn:microsoft.com/office/officeart/2005/8/layout/vList6"/>
    <dgm:cxn modelId="{F783EBE7-8569-4512-BF5B-B6A4CE6B3A7D}" srcId="{C62CED4A-60FF-4FED-A8C2-E3A9D71B3CD9}" destId="{7B513E2A-62E1-45E1-A01B-029A7FF5D613}" srcOrd="0" destOrd="0" parTransId="{4529DCB0-A375-4EE0-ADAA-AFE85D4DBB43}" sibTransId="{2D751F3E-B332-4B50-9FDF-FA5BE95A9096}"/>
    <dgm:cxn modelId="{9D07CBD8-6563-4734-B0DB-8A15481F3A1B}" srcId="{7B513E2A-62E1-45E1-A01B-029A7FF5D613}" destId="{8F0EF2E9-C05E-48DE-876C-CC6C0BC696CD}" srcOrd="0" destOrd="0" parTransId="{8F0217FB-CCAD-4213-A104-F516F80E33AC}" sibTransId="{D8A371CB-52A6-46D2-BB6E-993E79CE3663}"/>
    <dgm:cxn modelId="{9EB7EBEB-4F7A-44AD-88E2-6AC68E796478}" type="presOf" srcId="{37403C48-392F-42AA-A046-8495EB2661AA}" destId="{DF3CBF11-6B9B-40E2-9B3B-7B311E5BAFF3}" srcOrd="0" destOrd="1" presId="urn:microsoft.com/office/officeart/2005/8/layout/vList6"/>
    <dgm:cxn modelId="{3D678A3D-C80E-4450-8CC2-E97338561128}" type="presParOf" srcId="{E9628F0F-63C7-445F-ABA0-98CE62675517}" destId="{1044B287-27D1-470F-97DD-CBFF756EE66D}" srcOrd="0" destOrd="0" presId="urn:microsoft.com/office/officeart/2005/8/layout/vList6"/>
    <dgm:cxn modelId="{FE5657ED-BA1E-450D-83B8-6F39885F3CE8}" type="presParOf" srcId="{1044B287-27D1-470F-97DD-CBFF756EE66D}" destId="{23199B03-8CB6-4294-B1F3-5D32C213F9F8}" srcOrd="0" destOrd="0" presId="urn:microsoft.com/office/officeart/2005/8/layout/vList6"/>
    <dgm:cxn modelId="{70EBAA7E-9DA6-4CC5-ABB6-6CF45C2B5A7B}" type="presParOf" srcId="{1044B287-27D1-470F-97DD-CBFF756EE66D}" destId="{DF3CBF11-6B9B-40E2-9B3B-7B311E5BAFF3}" srcOrd="1" destOrd="0" presId="urn:microsoft.com/office/officeart/2005/8/layout/vList6"/>
    <dgm:cxn modelId="{B7EDE14F-9CAC-4F85-B4D2-E98CEEE41F5C}" type="presParOf" srcId="{E9628F0F-63C7-445F-ABA0-98CE62675517}" destId="{E483D88C-81BC-442C-943C-EAD1CC54CBBF}" srcOrd="1" destOrd="0" presId="urn:microsoft.com/office/officeart/2005/8/layout/vList6"/>
    <dgm:cxn modelId="{820AA0C1-0910-49F6-99E5-902C36C8EEEE}" type="presParOf" srcId="{E9628F0F-63C7-445F-ABA0-98CE62675517}" destId="{1B343B81-4703-4338-ACD1-05CAFCF9D4F1}" srcOrd="2" destOrd="0" presId="urn:microsoft.com/office/officeart/2005/8/layout/vList6"/>
    <dgm:cxn modelId="{DC4BEF53-30DE-4B69-A75C-26EA6C5E5DE8}" type="presParOf" srcId="{1B343B81-4703-4338-ACD1-05CAFCF9D4F1}" destId="{943F8121-A0E9-4EEF-97EB-B3C4FBFF0090}" srcOrd="0" destOrd="0" presId="urn:microsoft.com/office/officeart/2005/8/layout/vList6"/>
    <dgm:cxn modelId="{E537A78D-9820-40EF-A19E-F3297EE219A2}" type="presParOf" srcId="{1B343B81-4703-4338-ACD1-05CAFCF9D4F1}" destId="{1F9F1481-0837-41C2-9BC3-2B401942C050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A6898-689C-4E7B-98BC-A7607CCE4BA0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2EEB4-35E7-49DF-94D9-372E524A82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2EEB4-35E7-49DF-94D9-372E524A8236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7DF6D74-50D2-4432-9CE3-8F548714A6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57D06-0621-4F93-BD53-E947C5E62F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AD385-A673-47D5-B131-B3B06DCBE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3B4AD-4A1A-4AFD-8CD7-74CE6EEAF0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0D05A-682E-4DE6-8D16-D8A3A390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07D52-A556-44AA-91F4-24989FBE22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E260C-7791-469F-816C-5C48060741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6FC90-3F95-4037-A826-4D6009AD54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C1F5F-9D70-4100-A14A-74A79B6B2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195F2-C5CA-4E92-8248-72B962FB75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9BDFA-F8FA-4C76-B157-BF19D611D5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3FB6A3-96E7-4040-93C4-E917496AD52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gi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library.thinkquest.org/2690/ptable/ptable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8600"/>
            <a:ext cx="4800600" cy="1470025"/>
          </a:xfrm>
        </p:spPr>
        <p:txBody>
          <a:bodyPr/>
          <a:lstStyle/>
          <a:p>
            <a:r>
              <a:rPr lang="en-US" dirty="0" smtClean="0"/>
              <a:t>RADIATION PHYSICS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F6D74-50D2-4432-9CE3-8F548714A62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2" descr="C:\Documents and Settings\User\Desktop\atompi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371600"/>
            <a:ext cx="37338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639175" cy="1143000"/>
          </a:xfrm>
        </p:spPr>
        <p:txBody>
          <a:bodyPr/>
          <a:lstStyle/>
          <a:p>
            <a:r>
              <a:rPr lang="en-US" dirty="0" smtClean="0"/>
              <a:t>Standard Model (1930)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715375" cy="4525963"/>
          </a:xfrm>
        </p:spPr>
        <p:txBody>
          <a:bodyPr/>
          <a:lstStyle/>
          <a:p>
            <a:r>
              <a:rPr lang="en-US" dirty="0" smtClean="0"/>
              <a:t>12 types of fundamental matter particles plus their corresponding antiparticles.</a:t>
            </a:r>
          </a:p>
          <a:p>
            <a:r>
              <a:rPr lang="en-US" dirty="0" smtClean="0"/>
              <a:t>These are called as fundamental particles as they do not have inner structure &amp; cannot be further divided.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657600"/>
            <a:ext cx="2743200" cy="2990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3551872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Universe=24% matter +76% dark energy</a:t>
            </a:r>
          </a:p>
          <a:p>
            <a:r>
              <a:rPr lang="en-US" dirty="0" smtClean="0"/>
              <a:t>                        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5% atoms &amp; neutrinos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752600" y="3962400"/>
            <a:ext cx="76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162800" y="4495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48600" y="4343400"/>
            <a:ext cx="152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EMF</a:t>
            </a:r>
          </a:p>
          <a:p>
            <a:endParaRPr lang="en-US" dirty="0" smtClean="0"/>
          </a:p>
          <a:p>
            <a:r>
              <a:rPr lang="en-US" dirty="0" smtClean="0"/>
              <a:t>Strong nuclear forces</a:t>
            </a:r>
          </a:p>
          <a:p>
            <a:endParaRPr lang="en-US" dirty="0" smtClean="0"/>
          </a:p>
          <a:p>
            <a:r>
              <a:rPr lang="en-US" dirty="0" smtClean="0"/>
              <a:t>Weak</a:t>
            </a:r>
          </a:p>
          <a:p>
            <a:r>
              <a:rPr lang="en-US" dirty="0" smtClean="0"/>
              <a:t> forces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162800" y="5027612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7467600" y="57150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>
            <a:off x="7086600" y="5334000"/>
            <a:ext cx="381000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8600" y="54102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Protons=2up +1down</a:t>
            </a:r>
          </a:p>
          <a:p>
            <a:r>
              <a:rPr lang="en-US" dirty="0" smtClean="0"/>
              <a:t>Neutron=1up+2down</a:t>
            </a:r>
          </a:p>
          <a:p>
            <a:r>
              <a:rPr lang="en-US" dirty="0" smtClean="0"/>
              <a:t>EMF=electromagnetic forces</a:t>
            </a:r>
          </a:p>
          <a:p>
            <a:r>
              <a:rPr lang="en-US" dirty="0" smtClean="0"/>
              <a:t>Gravitons=gravity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 l="1600" t="13333" b="6666"/>
          <a:stretch>
            <a:fillRect/>
          </a:stretch>
        </p:blipFill>
        <p:spPr bwMode="auto">
          <a:xfrm>
            <a:off x="4419600" y="609600"/>
            <a:ext cx="4648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/>
          <a:srcRect t="22222" b="8889"/>
          <a:stretch>
            <a:fillRect/>
          </a:stretch>
        </p:blipFill>
        <p:spPr bwMode="auto">
          <a:xfrm>
            <a:off x="4419600" y="609600"/>
            <a:ext cx="4648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/>
          <a:srcRect l="11600" t="23333" r="10000" b="7778"/>
          <a:stretch>
            <a:fillRect/>
          </a:stretch>
        </p:blipFill>
        <p:spPr bwMode="auto">
          <a:xfrm>
            <a:off x="4419600" y="609600"/>
            <a:ext cx="4648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6316662" cy="1143000"/>
          </a:xfrm>
        </p:spPr>
        <p:txBody>
          <a:bodyPr/>
          <a:lstStyle/>
          <a:p>
            <a:r>
              <a:rPr lang="en-US" dirty="0" smtClean="0"/>
              <a:t>The Quantum Mechanical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334000" cy="4525963"/>
          </a:xfrm>
        </p:spPr>
        <p:txBody>
          <a:bodyPr/>
          <a:lstStyle/>
          <a:p>
            <a:r>
              <a:rPr lang="en-US" dirty="0" smtClean="0"/>
              <a:t>Describes about arrangement of  electrons in an atom.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2400" y="1905000"/>
            <a:ext cx="5638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FF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shells also have numbers for identification 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FF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1 for K shell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FF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2 for L shell and so 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FF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 are the principal quantum numbers and are represented by the letter ‘n’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FF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maximum number of electrons in a given shell is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2n</a:t>
            </a:r>
            <a:r>
              <a:rPr kumimoji="0" lang="en-US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(where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principal quantum number)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19800" y="914400"/>
            <a:ext cx="2924175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33400" y="259080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Angular momentum quantum no-l-</a:t>
            </a:r>
            <a:r>
              <a:rPr lang="en-US" sz="2800" dirty="0" err="1" smtClean="0">
                <a:latin typeface="+mn-lt"/>
              </a:rPr>
              <a:t>s,p,d,f,g,h</a:t>
            </a:r>
            <a:r>
              <a:rPr lang="en-US" sz="2800" dirty="0" smtClean="0">
                <a:latin typeface="+mn-lt"/>
              </a:rPr>
              <a:t>= n-1=0 to 5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Magnetic quantum no-m-orientation of an orbital in space.</a:t>
            </a:r>
            <a:endParaRPr lang="en-US" sz="2800" dirty="0">
              <a:latin typeface="+mn-lt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124200"/>
            <a:ext cx="314757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Ionization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7D52-A556-44AA-91F4-24989FBE22C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 Ionization is the production of ions or process of converting atom into an 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atom which gains the electron will be negatively charged and which looses the electron will be positively charged 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Ionizing radiation can be defined as radiation that is capable of producing ions by removing or adding an electron to an atom.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</a:t>
            </a:r>
          </a:p>
          <a:p>
            <a:pPr>
              <a:buNone/>
            </a:pPr>
            <a:r>
              <a:rPr lang="en-US" dirty="0" smtClean="0"/>
              <a:t>           </a:t>
            </a:r>
          </a:p>
          <a:p>
            <a:pPr>
              <a:buNone/>
            </a:pPr>
            <a:r>
              <a:rPr lang="en-US" dirty="0" smtClean="0"/>
              <a:t>           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-1752600" y="1447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16662" cy="655638"/>
          </a:xfrm>
        </p:spPr>
        <p:txBody>
          <a:bodyPr/>
          <a:lstStyle/>
          <a:p>
            <a:r>
              <a:rPr lang="en-US" dirty="0" smtClean="0"/>
              <a:t>Particulate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3988" y="685800"/>
            <a:ext cx="6326187" cy="4525963"/>
          </a:xfrm>
        </p:spPr>
        <p:txBody>
          <a:bodyPr/>
          <a:lstStyle/>
          <a:p>
            <a:r>
              <a:rPr lang="en-US" dirty="0" smtClean="0"/>
              <a:t>These are tiny particles of matter that possess mass &amp; travel in straight lines &amp; at high speeds.</a:t>
            </a:r>
          </a:p>
          <a:p>
            <a:r>
              <a:rPr lang="en-US" dirty="0" smtClean="0"/>
              <a:t>They transmit kinetic energy by means of their extremely fast –moving, small masses.</a:t>
            </a:r>
          </a:p>
          <a:p>
            <a:r>
              <a:rPr lang="en-US" dirty="0" smtClean="0"/>
              <a:t>Alpha particles are emitted from the nuclei of heavy metals and  exist as  two protons and two neutrons, without electrons.</a:t>
            </a:r>
          </a:p>
          <a:p>
            <a:pPr lvl="0"/>
            <a:r>
              <a:rPr lang="en-US" dirty="0" smtClean="0"/>
              <a:t>Beta particles are fast moving electrons emitted from nuclei of radioactive atoms.</a:t>
            </a:r>
          </a:p>
          <a:p>
            <a:pPr lvl="0"/>
            <a:r>
              <a:rPr lang="en-US" dirty="0" smtClean="0"/>
              <a:t>Gamma rays are photons, a form of electromagnetic radiation &amp; results as a part of decay chain where a massive nucleus produced by fission converts from a excited state to a lower-level ground state.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36" y="838200"/>
            <a:ext cx="2691564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533400" y="3225555"/>
            <a:ext cx="1614260" cy="1727445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 l="36667" t="32979" r="26296"/>
          <a:stretch>
            <a:fillRect/>
          </a:stretch>
        </p:blipFill>
        <p:spPr bwMode="auto">
          <a:xfrm>
            <a:off x="381000" y="5057775"/>
            <a:ext cx="1905000" cy="1800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3962400"/>
            <a:ext cx="8382000" cy="267765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buClr>
                <a:srgbClr val="FF0066"/>
              </a:buClr>
              <a:defRPr/>
            </a:pPr>
            <a:r>
              <a:rPr lang="en-US" sz="2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Particle       Mass units               Charge         Origin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marL="342900" indent="-342900">
              <a:lnSpc>
                <a:spcPct val="100000"/>
              </a:lnSpc>
              <a:buClr>
                <a:srgbClr val="FF0066"/>
              </a:buCl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pPr marL="342900" indent="-342900">
              <a:lnSpc>
                <a:spcPct val="100000"/>
              </a:lnSpc>
              <a:buClr>
                <a:srgbClr val="FF0066"/>
              </a:buClr>
              <a:buFont typeface="Wingdings" pitchFamily="2" charset="2"/>
              <a:buChar char="î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Alpha                4.003000                           +2                  Nucleus</a:t>
            </a:r>
          </a:p>
          <a:p>
            <a:pPr marL="342900" indent="-342900">
              <a:lnSpc>
                <a:spcPct val="100000"/>
              </a:lnSpc>
              <a:buClr>
                <a:srgbClr val="FF0066"/>
              </a:buClr>
              <a:buFont typeface="Wingdings" pitchFamily="2" charset="2"/>
              <a:buChar char="î"/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100000"/>
              </a:lnSpc>
              <a:buClr>
                <a:srgbClr val="FF0066"/>
              </a:buClr>
              <a:buFont typeface="Wingdings" pitchFamily="2" charset="2"/>
              <a:buChar char="î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Electron</a:t>
            </a:r>
          </a:p>
          <a:p>
            <a:pPr marL="342900" indent="-342900">
              <a:lnSpc>
                <a:spcPct val="100000"/>
              </a:lnSpc>
              <a:buClr>
                <a:srgbClr val="FF0066"/>
              </a:buCl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Beta particle      0.000548                          -1                   Nucleus</a:t>
            </a:r>
          </a:p>
          <a:p>
            <a:pPr marL="342900" indent="-342900">
              <a:lnSpc>
                <a:spcPct val="100000"/>
              </a:lnSpc>
              <a:buClr>
                <a:srgbClr val="FF0066"/>
              </a:buClr>
              <a:buFont typeface="Wingdings" pitchFamily="2" charset="2"/>
              <a:buChar char="î"/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100000"/>
              </a:lnSpc>
              <a:buClr>
                <a:srgbClr val="FF0066"/>
              </a:buClr>
              <a:buFont typeface="Wingdings" pitchFamily="2" charset="2"/>
              <a:buChar char="î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Electron </a:t>
            </a:r>
          </a:p>
          <a:p>
            <a:pPr marL="342900" indent="-342900">
              <a:lnSpc>
                <a:spcPct val="100000"/>
              </a:lnSpc>
              <a:buClr>
                <a:srgbClr val="FF0066"/>
              </a:buCl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Cathode rays     0.000548                          -1                  X-Ray tube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28600"/>
            <a:ext cx="4133431" cy="3008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28600"/>
            <a:ext cx="6316662" cy="1143000"/>
          </a:xfrm>
        </p:spPr>
        <p:txBody>
          <a:bodyPr/>
          <a:lstStyle/>
          <a:p>
            <a:r>
              <a:rPr lang="en-US" dirty="0" smtClean="0"/>
              <a:t>LINEAR ENERGY TRANSFER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2438400"/>
            <a:ext cx="8791575" cy="45259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The capacity of particulate radiation to ionize atoms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dirty="0" smtClean="0"/>
              <a:t>      depends on its mass, velocity and charge.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The rate of loss of energy from a particle as it moves along  its track through matter [ tissue] is its ‘Linear energy transfer’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Greater the physical size and charge and lower the velocity of the  atom, then greater is its linear energy transfer.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Alpha particles have high linear energy transfer than Beta particles.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1F5F-9D70-4100-A14A-74A79B6B2DF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4" descr="Radiation Shielding"/>
          <p:cNvPicPr>
            <a:picLocks noChangeAspect="1" noChangeArrowheads="1"/>
          </p:cNvPicPr>
          <p:nvPr/>
        </p:nvPicPr>
        <p:blipFill>
          <a:blip r:embed="rId2">
            <a:lum bright="-9000" contrast="5000"/>
          </a:blip>
          <a:srcRect t="10938" b="14258"/>
          <a:stretch>
            <a:fillRect/>
          </a:stretch>
        </p:blipFill>
        <p:spPr bwMode="auto">
          <a:xfrm>
            <a:off x="838200" y="1295400"/>
            <a:ext cx="7772400" cy="5069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6316662" cy="1143000"/>
          </a:xfrm>
        </p:spPr>
        <p:txBody>
          <a:bodyPr/>
          <a:lstStyle/>
          <a:p>
            <a:r>
              <a:rPr lang="en-US" dirty="0" smtClean="0"/>
              <a:t>Electromagnetic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600200"/>
            <a:ext cx="8686800" cy="4525963"/>
          </a:xfrm>
        </p:spPr>
        <p:txBody>
          <a:bodyPr/>
          <a:lstStyle/>
          <a:p>
            <a:r>
              <a:rPr lang="en-US" dirty="0" smtClean="0"/>
              <a:t>Movement of energy through space as a combination of electric and magnetic fields. </a:t>
            </a:r>
          </a:p>
          <a:p>
            <a:r>
              <a:rPr lang="en-US" dirty="0" smtClean="0"/>
              <a:t>It is generated when the velocity of an electrically charged particle is altered.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0" descr="emanim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2024589" y="3429000"/>
            <a:ext cx="4833411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237"/>
            <a:ext cx="9144000" cy="4525963"/>
          </a:xfrm>
        </p:spPr>
        <p:txBody>
          <a:bodyPr/>
          <a:lstStyle/>
          <a:p>
            <a:r>
              <a:rPr lang="en-US" dirty="0" smtClean="0"/>
              <a:t>Depending on the energy levels, electromagnetic radiation are divided into ionizing &amp; non-ionizing radiations.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</p:spPr>
        <p:txBody>
          <a:bodyPr/>
          <a:lstStyle/>
          <a:p>
            <a:fld id="{DF23B4AD-4A1A-4AFD-8CD7-74CE6EEAF09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-39000" contrast="44000"/>
          </a:blip>
          <a:srcRect/>
          <a:stretch>
            <a:fillRect/>
          </a:stretch>
        </p:blipFill>
        <p:spPr bwMode="auto">
          <a:xfrm>
            <a:off x="304800" y="1447800"/>
            <a:ext cx="8458200" cy="3886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524000"/>
            <a:ext cx="1110343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ight Arrow 7"/>
          <p:cNvSpPr/>
          <p:nvPr/>
        </p:nvSpPr>
        <p:spPr>
          <a:xfrm>
            <a:off x="0" y="914400"/>
            <a:ext cx="9144000" cy="5334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10</a:t>
            </a:r>
            <a:r>
              <a:rPr lang="en-US" baseline="30000" dirty="0">
                <a:solidFill>
                  <a:schemeClr val="tx1"/>
                </a:solidFill>
              </a:rPr>
              <a:t> -7       </a:t>
            </a:r>
            <a:r>
              <a:rPr lang="en-US" dirty="0">
                <a:solidFill>
                  <a:schemeClr val="tx1"/>
                </a:solidFill>
              </a:rPr>
              <a:t>10</a:t>
            </a:r>
            <a:r>
              <a:rPr lang="en-US" baseline="30000" dirty="0">
                <a:solidFill>
                  <a:schemeClr val="tx1"/>
                </a:solidFill>
              </a:rPr>
              <a:t>-5         </a:t>
            </a:r>
            <a:r>
              <a:rPr lang="en-US" dirty="0">
                <a:solidFill>
                  <a:schemeClr val="tx1"/>
                </a:solidFill>
              </a:rPr>
              <a:t>10</a:t>
            </a:r>
            <a:r>
              <a:rPr lang="en-US" baseline="30000" dirty="0">
                <a:solidFill>
                  <a:schemeClr val="tx1"/>
                </a:solidFill>
              </a:rPr>
              <a:t>-3 </a:t>
            </a:r>
            <a:r>
              <a:rPr lang="en-US" dirty="0">
                <a:solidFill>
                  <a:schemeClr val="tx1"/>
                </a:solidFill>
              </a:rPr>
              <a:t>    </a:t>
            </a:r>
            <a:r>
              <a:rPr lang="en-US" baseline="30000" dirty="0">
                <a:solidFill>
                  <a:schemeClr val="tx1"/>
                </a:solidFill>
              </a:rPr>
              <a:t>         </a:t>
            </a:r>
            <a:r>
              <a:rPr lang="en-US" dirty="0">
                <a:solidFill>
                  <a:schemeClr val="tx1"/>
                </a:solidFill>
              </a:rPr>
              <a:t>10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  <a:r>
              <a:rPr lang="en-US" dirty="0">
                <a:solidFill>
                  <a:schemeClr val="tx1"/>
                </a:solidFill>
              </a:rPr>
              <a:t>             10         10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      10</a:t>
            </a:r>
            <a:r>
              <a:rPr lang="en-US" baseline="30000" dirty="0">
                <a:solidFill>
                  <a:schemeClr val="tx1"/>
                </a:solidFill>
              </a:rPr>
              <a:t>5     </a:t>
            </a:r>
            <a:r>
              <a:rPr lang="en-US" dirty="0">
                <a:solidFill>
                  <a:schemeClr val="tx1"/>
                </a:solidFill>
              </a:rPr>
              <a:t>10</a:t>
            </a:r>
            <a:r>
              <a:rPr lang="en-US" baseline="30000" dirty="0">
                <a:solidFill>
                  <a:schemeClr val="tx1"/>
                </a:solidFill>
              </a:rPr>
              <a:t>7         </a:t>
            </a:r>
            <a:r>
              <a:rPr lang="en-US" dirty="0">
                <a:solidFill>
                  <a:schemeClr val="tx1"/>
                </a:solidFill>
              </a:rPr>
              <a:t>10</a:t>
            </a:r>
            <a:r>
              <a:rPr lang="en-US" baseline="30000" dirty="0">
                <a:solidFill>
                  <a:schemeClr val="tx1"/>
                </a:solidFill>
              </a:rPr>
              <a:t>9         </a:t>
            </a:r>
            <a:r>
              <a:rPr lang="en-US" dirty="0">
                <a:solidFill>
                  <a:schemeClr val="tx1"/>
                </a:solidFill>
              </a:rPr>
              <a:t>10</a:t>
            </a:r>
            <a:r>
              <a:rPr lang="en-US" baseline="30000" dirty="0">
                <a:solidFill>
                  <a:schemeClr val="tx1"/>
                </a:solidFill>
              </a:rPr>
              <a:t>11</a:t>
            </a:r>
            <a:r>
              <a:rPr lang="en-US" dirty="0">
                <a:solidFill>
                  <a:schemeClr val="tx1"/>
                </a:solidFill>
              </a:rPr>
              <a:t>         10</a:t>
            </a:r>
            <a:r>
              <a:rPr lang="en-US" baseline="30000" dirty="0">
                <a:solidFill>
                  <a:schemeClr val="tx1"/>
                </a:solidFill>
              </a:rPr>
              <a:t>13</a:t>
            </a:r>
            <a:r>
              <a:rPr lang="en-US" dirty="0">
                <a:solidFill>
                  <a:schemeClr val="tx1"/>
                </a:solidFill>
              </a:rPr>
              <a:t> nm</a:t>
            </a:r>
            <a:r>
              <a:rPr lang="en-US" baseline="300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58790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ENERGY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 rot="5400000">
            <a:off x="1562100" y="4076700"/>
            <a:ext cx="838200" cy="2743200"/>
          </a:xfrm>
          <a:prstGeom prst="rightBrace">
            <a:avLst/>
          </a:prstGeom>
          <a:ln w="476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 rot="5400000">
            <a:off x="4191000" y="4267200"/>
            <a:ext cx="838200" cy="2362200"/>
          </a:xfrm>
          <a:prstGeom prst="rightBrace">
            <a:avLst/>
          </a:prstGeom>
          <a:ln w="476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 rot="5400000">
            <a:off x="6819900" y="4076700"/>
            <a:ext cx="838200" cy="2743200"/>
          </a:xfrm>
          <a:prstGeom prst="rightBrace">
            <a:avLst/>
          </a:prstGeom>
          <a:ln w="476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05200" y="5867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WAVE LENGTH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24600" y="58790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FREQUENCY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609600"/>
            <a:ext cx="8562975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Properties of Electromagnetic Radiation 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F"/>
              <a:defRPr/>
            </a:pPr>
            <a:endParaRPr lang="en-US" sz="24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66FF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Have no mass or weight</a:t>
            </a:r>
          </a:p>
          <a:p>
            <a:pPr eaLnBrk="1" hangingPunct="1">
              <a:lnSpc>
                <a:spcPct val="90000"/>
              </a:lnSpc>
              <a:buClr>
                <a:srgbClr val="FF66FF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Have no electric charge</a:t>
            </a:r>
          </a:p>
          <a:p>
            <a:pPr eaLnBrk="1" hangingPunct="1">
              <a:lnSpc>
                <a:spcPct val="90000"/>
              </a:lnSpc>
              <a:buClr>
                <a:srgbClr val="FF66FF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Travel at speed of light</a:t>
            </a:r>
          </a:p>
          <a:p>
            <a:pPr eaLnBrk="1" hangingPunct="1">
              <a:lnSpc>
                <a:spcPct val="90000"/>
              </a:lnSpc>
              <a:buClr>
                <a:srgbClr val="FF66FF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Travel as both particle and wave</a:t>
            </a:r>
          </a:p>
          <a:p>
            <a:pPr eaLnBrk="1" hangingPunct="1">
              <a:lnSpc>
                <a:spcPct val="90000"/>
              </a:lnSpc>
              <a:buClr>
                <a:srgbClr val="FF66FF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Propagate an electric field at right angles to path of travel</a:t>
            </a:r>
          </a:p>
          <a:p>
            <a:pPr eaLnBrk="1" hangingPunct="1">
              <a:lnSpc>
                <a:spcPct val="90000"/>
              </a:lnSpc>
              <a:buClr>
                <a:srgbClr val="FF66FF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Propagate a magnetic field at right angles to the electric field</a:t>
            </a:r>
          </a:p>
          <a:p>
            <a:pPr eaLnBrk="1" hangingPunct="1">
              <a:lnSpc>
                <a:spcPct val="90000"/>
              </a:lnSpc>
              <a:buClr>
                <a:srgbClr val="FF66FF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Have different measurable energies</a:t>
            </a:r>
          </a:p>
          <a:p>
            <a:pPr eaLnBrk="1" hangingPunct="1">
              <a:lnSpc>
                <a:spcPct val="90000"/>
              </a:lnSpc>
              <a:buClr>
                <a:srgbClr val="FF66FF"/>
              </a:buClr>
              <a:buFont typeface="Wingdings" pitchFamily="2" charset="2"/>
              <a:buChar char="F"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Clr>
                <a:srgbClr val="FF66FF"/>
              </a:buClr>
              <a:buFont typeface="Wingdings" pitchFamily="2" charset="2"/>
              <a:buNone/>
              <a:defRPr/>
            </a:pPr>
            <a:r>
              <a:rPr lang="en-US" sz="2400" b="1" dirty="0" smtClean="0"/>
              <a:t>Theories of electromagnetic radiation:</a:t>
            </a:r>
          </a:p>
          <a:p>
            <a:pPr eaLnBrk="1" hangingPunct="1">
              <a:lnSpc>
                <a:spcPct val="90000"/>
              </a:lnSpc>
              <a:buClr>
                <a:srgbClr val="FF66FF"/>
              </a:buClr>
              <a:buFont typeface="Wingdings" pitchFamily="2" charset="2"/>
              <a:buChar char="F"/>
              <a:defRPr/>
            </a:pPr>
            <a:r>
              <a:rPr lang="en-US" sz="2400" dirty="0" smtClean="0"/>
              <a:t>Some of the properties of electromagnetic radiation are  best expressed by wave theory, where as others are most successfully described by quantum theory.</a:t>
            </a:r>
          </a:p>
        </p:txBody>
      </p:sp>
      <p:pic>
        <p:nvPicPr>
          <p:cNvPr id="8194" name="Picture 2" descr="C:\Documents and Settings\User\Desktop\wave_ani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0"/>
            <a:ext cx="2628900" cy="1402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6316662" cy="1143000"/>
          </a:xfrm>
        </p:spPr>
        <p:txBody>
          <a:bodyPr/>
          <a:lstStyle/>
          <a:p>
            <a:r>
              <a:rPr lang="en-US" b="1" dirty="0" smtClean="0"/>
              <a:t>QUANTUM THEORY 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990600"/>
            <a:ext cx="9020175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Clr>
                <a:srgbClr val="99FF33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This theory considers electromagnetic radiation as small  bundles of energy called photons/quanta.</a:t>
            </a:r>
          </a:p>
          <a:p>
            <a:pPr eaLnBrk="1" hangingPunct="1">
              <a:lnSpc>
                <a:spcPct val="90000"/>
              </a:lnSpc>
              <a:buClr>
                <a:srgbClr val="99FF33"/>
              </a:buClr>
              <a:buFont typeface="Wingdings" pitchFamily="2" charset="2"/>
              <a:buChar char="Ø"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Clr>
                <a:srgbClr val="99FF33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Each photon travels at speed of light and contains specific amount of energy.</a:t>
            </a:r>
          </a:p>
          <a:p>
            <a:pPr eaLnBrk="1" hangingPunct="1">
              <a:lnSpc>
                <a:spcPct val="90000"/>
              </a:lnSpc>
              <a:buClr>
                <a:srgbClr val="99FF33"/>
              </a:buClr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Clr>
                <a:srgbClr val="99FF33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The relationship between wavelength and photon energy is</a:t>
            </a:r>
          </a:p>
          <a:p>
            <a:pPr eaLnBrk="1" hangingPunct="1">
              <a:lnSpc>
                <a:spcPct val="90000"/>
              </a:lnSpc>
              <a:buClr>
                <a:srgbClr val="99FF33"/>
              </a:buClr>
              <a:buNone/>
              <a:defRPr/>
            </a:pPr>
            <a:r>
              <a:rPr lang="en-US" sz="2400" dirty="0" smtClean="0"/>
              <a:t>      		 </a:t>
            </a:r>
            <a:r>
              <a:rPr lang="en-US" sz="2400" b="1" dirty="0" smtClean="0"/>
              <a:t>E  =  h x c /</a:t>
            </a:r>
            <a:r>
              <a:rPr lang="en-US" sz="2400" b="1" dirty="0" smtClean="0">
                <a:sym typeface="Symbol"/>
              </a:rPr>
              <a:t></a:t>
            </a:r>
          </a:p>
          <a:p>
            <a:pPr eaLnBrk="1" hangingPunct="1">
              <a:lnSpc>
                <a:spcPct val="90000"/>
              </a:lnSpc>
              <a:buClr>
                <a:srgbClr val="99FF33"/>
              </a:buClr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Clr>
                <a:srgbClr val="99FF33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Where	E = energy in </a:t>
            </a:r>
            <a:r>
              <a:rPr lang="en-US" sz="2400" dirty="0" err="1" smtClean="0"/>
              <a:t>KeV</a:t>
            </a:r>
            <a:endParaRPr lang="en-US" sz="2400" dirty="0" smtClean="0"/>
          </a:p>
          <a:p>
            <a:pPr>
              <a:lnSpc>
                <a:spcPct val="90000"/>
              </a:lnSpc>
              <a:buClr>
                <a:srgbClr val="99FF33"/>
              </a:buClr>
              <a:buNone/>
              <a:defRPr/>
            </a:pPr>
            <a:r>
              <a:rPr lang="en-US" sz="2400" dirty="0" smtClean="0"/>
              <a:t>              	h = </a:t>
            </a:r>
            <a:r>
              <a:rPr lang="en-US" sz="2400" dirty="0" err="1" smtClean="0"/>
              <a:t>planck’s</a:t>
            </a:r>
            <a:r>
              <a:rPr lang="en-US" sz="2400" dirty="0" smtClean="0"/>
              <a:t> constant(6.626068 × 10</a:t>
            </a:r>
            <a:r>
              <a:rPr lang="en-US" sz="2400" baseline="30000" dirty="0" smtClean="0"/>
              <a:t>-34</a:t>
            </a:r>
            <a:r>
              <a:rPr lang="en-US" sz="2400" dirty="0" smtClean="0"/>
              <a:t> J-Sec)</a:t>
            </a:r>
          </a:p>
          <a:p>
            <a:pPr eaLnBrk="1" hangingPunct="1">
              <a:lnSpc>
                <a:spcPct val="90000"/>
              </a:lnSpc>
              <a:buClr>
                <a:srgbClr val="99FF33"/>
              </a:buClr>
              <a:buFont typeface="Wingdings" pitchFamily="2" charset="2"/>
              <a:buNone/>
              <a:defRPr/>
            </a:pPr>
            <a:r>
              <a:rPr lang="en-US" sz="2400" dirty="0" smtClean="0"/>
              <a:t>              	c = velocity of light</a:t>
            </a:r>
          </a:p>
          <a:p>
            <a:pPr>
              <a:lnSpc>
                <a:spcPct val="90000"/>
              </a:lnSpc>
              <a:buClr>
                <a:srgbClr val="99FF33"/>
              </a:buClr>
              <a:buNone/>
              <a:defRPr/>
            </a:pPr>
            <a:r>
              <a:rPr lang="en-US" sz="2400" dirty="0" smtClean="0"/>
              <a:t> 		           </a:t>
            </a:r>
            <a:r>
              <a:rPr lang="en-US" sz="2400" b="1" dirty="0" smtClean="0">
                <a:sym typeface="Symbol"/>
              </a:rPr>
              <a:t> </a:t>
            </a:r>
            <a:r>
              <a:rPr lang="en-US" sz="2400" b="1" dirty="0" smtClean="0"/>
              <a:t> </a:t>
            </a:r>
            <a:r>
              <a:rPr lang="en-US" sz="2400" dirty="0" smtClean="0"/>
              <a:t>= wavelength in nm</a:t>
            </a:r>
          </a:p>
          <a:p>
            <a:pPr>
              <a:lnSpc>
                <a:spcPct val="90000"/>
              </a:lnSpc>
              <a:buClr>
                <a:srgbClr val="99FF33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Explains interaction of radiation with </a:t>
            </a:r>
            <a:r>
              <a:rPr lang="en-US" dirty="0" err="1" smtClean="0"/>
              <a:t>atoms,photoelectric</a:t>
            </a:r>
            <a:r>
              <a:rPr lang="en-US" dirty="0" smtClean="0"/>
              <a:t> effect &amp; x-rays production</a:t>
            </a:r>
            <a:endParaRPr lang="en-US" sz="2400" dirty="0" smtClean="0"/>
          </a:p>
          <a:p>
            <a:pPr>
              <a:buClr>
                <a:srgbClr val="99FF33"/>
              </a:buClr>
              <a:buNone/>
              <a:defRPr/>
            </a:pPr>
            <a:endParaRPr lang="en-US" sz="2400" i="1" dirty="0" smtClean="0"/>
          </a:p>
          <a:p>
            <a:pPr>
              <a:buClr>
                <a:srgbClr val="99FF33"/>
              </a:buClr>
              <a:buNone/>
              <a:defRPr/>
            </a:pPr>
            <a:r>
              <a:rPr lang="en-US" sz="2400" i="1" dirty="0" smtClean="0"/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03513" y="76200"/>
            <a:ext cx="6316662" cy="1143000"/>
          </a:xfrm>
        </p:spPr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693988" y="1371600"/>
            <a:ext cx="6326187" cy="45259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dirty="0" smtClean="0"/>
              <a:t>Historical review	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dirty="0" smtClean="0"/>
              <a:t>Definitions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dirty="0" smtClean="0"/>
              <a:t>Atomic model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dirty="0" smtClean="0"/>
              <a:t>Binding Energy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dirty="0" smtClean="0"/>
              <a:t>Excitation and </a:t>
            </a:r>
            <a:r>
              <a:rPr lang="en-US" dirty="0" err="1" smtClean="0"/>
              <a:t>Ionisation</a:t>
            </a:r>
            <a:endParaRPr lang="en-US" dirty="0" smtClean="0"/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dirty="0" smtClean="0"/>
              <a:t>Nature of radiation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dirty="0" smtClean="0"/>
              <a:t>X-Ray Machine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dirty="0" smtClean="0"/>
              <a:t>X-Ray tube power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dirty="0" smtClean="0"/>
              <a:t>Production of X rays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dirty="0" smtClean="0"/>
              <a:t>Interaction of X-Rays with Matter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10"/>
              <a:defRPr/>
            </a:pPr>
            <a:r>
              <a:rPr lang="en-US" dirty="0" err="1" smtClean="0"/>
              <a:t>Dosimetry</a:t>
            </a:r>
            <a:endParaRPr lang="en-US" dirty="0" smtClean="0"/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10"/>
              <a:defRPr/>
            </a:pPr>
            <a:r>
              <a:rPr lang="en-US" dirty="0" smtClean="0"/>
              <a:t>Conclusion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10"/>
              <a:defRPr/>
            </a:pPr>
            <a:r>
              <a:rPr lang="en-US" dirty="0" smtClean="0"/>
              <a:t>Bibliography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C:\Documents and Settings\User\Desktop\bohr_ato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0800" cy="1601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6316662" cy="1143000"/>
          </a:xfrm>
        </p:spPr>
        <p:txBody>
          <a:bodyPr/>
          <a:lstStyle/>
          <a:p>
            <a:r>
              <a:rPr lang="en-US" b="1" dirty="0" smtClean="0"/>
              <a:t>WAVE THEORY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91575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According to this theory , radiation is propagated in the </a:t>
            </a:r>
          </a:p>
          <a:p>
            <a:pPr>
              <a:buNone/>
              <a:defRPr/>
            </a:pPr>
            <a:r>
              <a:rPr lang="en-US" dirty="0" smtClean="0"/>
              <a:t>    form of waves.</a:t>
            </a:r>
          </a:p>
          <a:p>
            <a:pPr>
              <a:defRPr/>
            </a:pPr>
            <a:r>
              <a:rPr lang="en-US" dirty="0" smtClean="0"/>
              <a:t>Such waves consist of electric and magnetic fields oriented in planes at right angles to one another that oscillate perpendicular to the direction of motion.</a:t>
            </a:r>
          </a:p>
          <a:p>
            <a:pPr>
              <a:defRPr/>
            </a:pPr>
            <a:r>
              <a:rPr lang="en-US" dirty="0" smtClean="0">
                <a:sym typeface="Symbol"/>
              </a:rPr>
              <a:t></a:t>
            </a:r>
            <a:r>
              <a:rPr lang="en-US" dirty="0" smtClean="0">
                <a:latin typeface="Jokerman"/>
                <a:sym typeface="Symbol"/>
              </a:rPr>
              <a:t>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= C -----(</a:t>
            </a:r>
            <a:r>
              <a:rPr lang="en-US" dirty="0" smtClean="0">
                <a:sym typeface="Symbol"/>
              </a:rPr>
              <a:t> in </a:t>
            </a:r>
            <a:r>
              <a:rPr lang="en-US" dirty="0" err="1" smtClean="0">
                <a:sym typeface="Symbol"/>
              </a:rPr>
              <a:t>mts</a:t>
            </a:r>
            <a:r>
              <a:rPr lang="en-US" dirty="0" smtClean="0">
                <a:sym typeface="Symbol"/>
              </a:rPr>
              <a:t> &amp;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 in cycles per sec)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Explains refraction, reflection, diffraction, interference &amp; polarization.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171" name="Picture 3" descr="C:\Documents and Settings\User\Desktop\wavetrai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495800"/>
            <a:ext cx="4748212" cy="2269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6316662" cy="1143000"/>
          </a:xfrm>
        </p:spPr>
        <p:txBody>
          <a:bodyPr/>
          <a:lstStyle/>
          <a:p>
            <a:r>
              <a:rPr lang="en-US" dirty="0" smtClean="0"/>
              <a:t>X-RADIATION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1" y="1600200"/>
            <a:ext cx="85344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99FF33"/>
              </a:buClr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FF66FF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99FF33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It is a high energy, ionizing electromagnetic radiation which have the properties of both waves and particles.</a:t>
            </a:r>
          </a:p>
          <a:p>
            <a:pPr eaLnBrk="1" hangingPunct="1">
              <a:lnSpc>
                <a:spcPct val="90000"/>
              </a:lnSpc>
              <a:buClr>
                <a:srgbClr val="99FF33"/>
              </a:buClr>
              <a:buFont typeface="Wingdings" pitchFamily="2" charset="2"/>
              <a:buChar char="Ø"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Clr>
                <a:srgbClr val="99FF33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X-rays can be defined as weightless bundles of energy</a:t>
            </a:r>
          </a:p>
          <a:p>
            <a:pPr>
              <a:lnSpc>
                <a:spcPct val="90000"/>
              </a:lnSpc>
              <a:buClr>
                <a:srgbClr val="99FF33"/>
              </a:buClr>
              <a:buNone/>
              <a:defRPr/>
            </a:pPr>
            <a:r>
              <a:rPr lang="en-US" sz="2400" dirty="0" smtClean="0"/>
              <a:t>    {photons} without an electric charge that travel in waves</a:t>
            </a:r>
          </a:p>
          <a:p>
            <a:pPr>
              <a:lnSpc>
                <a:spcPct val="90000"/>
              </a:lnSpc>
              <a:buClr>
                <a:srgbClr val="99FF33"/>
              </a:buClr>
              <a:buNone/>
              <a:defRPr/>
            </a:pPr>
            <a:r>
              <a:rPr lang="en-US" dirty="0" smtClean="0"/>
              <a:t>     </a:t>
            </a:r>
            <a:r>
              <a:rPr lang="en-US" sz="2400" dirty="0" smtClean="0"/>
              <a:t>with a specific frequency at speed of light.</a:t>
            </a:r>
          </a:p>
          <a:p>
            <a:pPr eaLnBrk="1" hangingPunct="1">
              <a:lnSpc>
                <a:spcPct val="90000"/>
              </a:lnSpc>
              <a:buClr>
                <a:srgbClr val="99FF33"/>
              </a:buClr>
              <a:buFont typeface="Wingdings" pitchFamily="2" charset="2"/>
              <a:buChar char="Ø"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Clr>
                <a:srgbClr val="99FF33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X-ray photons interact with materials they penetrate and </a:t>
            </a:r>
          </a:p>
          <a:p>
            <a:pPr>
              <a:lnSpc>
                <a:spcPct val="90000"/>
              </a:lnSpc>
              <a:buClr>
                <a:srgbClr val="99FF33"/>
              </a:buClr>
              <a:buNone/>
              <a:defRPr/>
            </a:pPr>
            <a:r>
              <a:rPr lang="en-US" dirty="0" smtClean="0"/>
              <a:t>   </a:t>
            </a:r>
            <a:r>
              <a:rPr lang="en-US" sz="2400" dirty="0" smtClean="0"/>
              <a:t>  cause ionization.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20175" cy="533400"/>
          </a:xfrm>
        </p:spPr>
        <p:txBody>
          <a:bodyPr/>
          <a:lstStyle/>
          <a:p>
            <a:r>
              <a:rPr lang="en-US" dirty="0" smtClean="0"/>
              <a:t>PROPERTIES OF X-RAYS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791575" cy="4525963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300" dirty="0" smtClean="0"/>
              <a:t>Invisible and cannot be detected by any of  the senses.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300" dirty="0" smtClean="0"/>
              <a:t>Have no mass or weight.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300" dirty="0" smtClean="0"/>
              <a:t>Have no charge.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300" dirty="0" smtClean="0"/>
              <a:t>Travel at the speed of light (3 x 10</a:t>
            </a:r>
            <a:r>
              <a:rPr lang="en-US" sz="2300" baseline="30000" dirty="0" smtClean="0"/>
              <a:t>8</a:t>
            </a:r>
            <a:r>
              <a:rPr lang="en-US" sz="2300" dirty="0" smtClean="0"/>
              <a:t> m/sec)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300" dirty="0" smtClean="0"/>
              <a:t>Travel in waves and have short wavelengths with a high frequency.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300" dirty="0" smtClean="0"/>
              <a:t>X-rays travel in straight lines and can be deflected or scattered.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300" dirty="0" smtClean="0">
                <a:solidFill>
                  <a:schemeClr val="accent1"/>
                </a:solidFill>
              </a:rPr>
              <a:t> </a:t>
            </a:r>
            <a:r>
              <a:rPr lang="en-US" sz="2300" dirty="0" smtClean="0"/>
              <a:t>X-rays cannot be focused to a point  and always diverge from a point.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300" dirty="0" smtClean="0"/>
              <a:t>X-rays can penetrate liquids, solids and gases. The composition of the substance determines whether x rays penetrate, pass through or are absorbed.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300" dirty="0" smtClean="0"/>
              <a:t>X-rays are absorbed by matter;  the absorption depends on the atomic structure of matter and the wavelength of  the X-ray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300" dirty="0" smtClean="0"/>
              <a:t>X-rays interact with materials they penetrate  and cause ionization.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300" dirty="0" smtClean="0"/>
              <a:t>X-rays can cause certain substances to fluorescent or emit radiation in longer wavelengths.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300" dirty="0" smtClean="0"/>
              <a:t>X-rays can produce an image on photographic film.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300" dirty="0" smtClean="0"/>
              <a:t>X-rays cause biological changes in living cells.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300" dirty="0" smtClean="0"/>
              <a:t>They don’t  require medium to propagate </a:t>
            </a:r>
          </a:p>
          <a:p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170" name="Picture 2" descr="C:\Documents and Settings\User\Desktop\great-animated-gif-00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52400"/>
            <a:ext cx="1491996" cy="1522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6316662" cy="1143000"/>
          </a:xfrm>
        </p:spPr>
        <p:txBody>
          <a:bodyPr/>
          <a:lstStyle/>
          <a:p>
            <a:r>
              <a:rPr lang="en-US" dirty="0" smtClean="0"/>
              <a:t>X-RAY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39175" cy="4525963"/>
          </a:xfrm>
        </p:spPr>
        <p:txBody>
          <a:bodyPr/>
          <a:lstStyle/>
          <a:p>
            <a:r>
              <a:rPr lang="en-US" dirty="0" smtClean="0"/>
              <a:t>The Dental x-ray machine is made up of three parts or components.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A. Control panel</a:t>
            </a:r>
          </a:p>
          <a:p>
            <a:pPr>
              <a:buNone/>
            </a:pPr>
            <a:r>
              <a:rPr lang="en-US" dirty="0" smtClean="0"/>
              <a:t>B. Extension arm</a:t>
            </a:r>
          </a:p>
          <a:p>
            <a:pPr>
              <a:buNone/>
            </a:pPr>
            <a:r>
              <a:rPr lang="en-US" dirty="0" smtClean="0"/>
              <a:t>C. Tube head-tightly </a:t>
            </a:r>
          </a:p>
          <a:p>
            <a:pPr>
              <a:buNone/>
            </a:pPr>
            <a:r>
              <a:rPr lang="en-US" dirty="0" smtClean="0"/>
              <a:t>sealed,  heavy metal </a:t>
            </a:r>
          </a:p>
          <a:p>
            <a:pPr>
              <a:buNone/>
            </a:pPr>
            <a:r>
              <a:rPr lang="en-US" dirty="0" smtClean="0"/>
              <a:t>housing.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285999"/>
            <a:ext cx="4833937" cy="38555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133600"/>
            <a:ext cx="5019675" cy="4410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6629400" y="2133600"/>
            <a:ext cx="1600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1"/>
            <a:ext cx="1676400" cy="21374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19056E-6 L 0.02917 0.1332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2141 C -0.00712 0.12025 -0.01424 0.11956 -0.02118 0.11771 C -0.02413 0.11702 -0.02969 0.11401 -0.02969 0.11424 C -0.03611 0.10823 -0.04462 0.10592 -0.05208 0.10268 C -0.05625 0.09736 -0.06753 0.09158 -0.07326 0.0895 C -0.0809 0.07932 -0.09566 0.07261 -0.10573 0.06706 C -0.11233 0.06336 -0.10972 0.06706 -0.11545 0.06336 C -0.12153 0.05943 -0.12587 0.05296 -0.13247 0.05018 C -0.13906 0.04139 -0.13507 0.04602 -0.14514 0.037 C -0.14653 0.03584 -0.14931 0.0333 -0.14931 0.03353 C -0.15486 0.0222 -0.16354 0.0148 -0.17049 0.00508 C -0.17309 -0.00509 -0.17205 -0.01111 -0.17604 -0.00047 C -0.17622 4.19056E-6 -0.17604 0.00069 -0.17604 0.00138 " pathEditMode="relative" rAng="0" ptsTypes="ffffffffffff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28 0.02266 C -0.1342 0.07007 -0.13073 0.11748 -0.12917 0.16512 C -0.12726 0.22155 -0.13368 0.20189 -0.125 0.22525 C -0.12187 0.24583 -0.12378 0.23797 -0.12083 0.24953 C -0.11927 0.26225 -0.11753 0.27613 -0.11233 0.28723 C -0.11181 0.29278 -0.11111 0.29856 -0.11094 0.30411 C -0.11024 0.3247 -0.11076 0.34528 -0.10955 0.36586 C -0.10937 0.3691 -0.10312 0.38922 -0.10243 0.39223 C -0.10139 0.39593 -0.09965 0.40356 -0.09965 0.40379 C -0.09878 0.41558 -0.09809 0.4357 -0.08976 0.44287 C -0.08559 0.47086 -0.08316 0.48889 -0.05885 0.49167 C -0.05087 0.4926 -0.04288 0.49283 -0.0349 0.49352 C -0.03038 0.49953 -0.03264 0.49907 -0.02917 0.49907 " pathEditMode="relative" rAng="0" ptsTypes="ffffffffffff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69 0.51156 C -0.09288 0.51318 -0.10625 0.51341 -0.1191 0.51711 C -0.12622 0.51919 -0.13316 0.52266 -0.14028 0.52451 C -0.14774 0.52659 -0.15538 0.52775 -0.16285 0.53029 C -0.16562 0.53122 -0.17118 0.53399 -0.17118 0.53422 C -0.17535 0.53815 -0.19062 0.55111 -0.19514 0.55272 C -0.19878 0.55411 -0.2026 0.55388 -0.20642 0.55457 C -0.21354 0.56475 -0.22483 0.56475 -0.23455 0.56591 C -0.23802 0.57909 -0.23472 0.57608 -0.24167 0.57909 C -0.24497 0.5858 -0.24375 0.58256 -0.24583 0.58834 " pathEditMode="relative" rAng="0" ptsTypes="fffffffff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583 0.58834 L -0.00417 0.5883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6316662" cy="1143000"/>
          </a:xfrm>
        </p:spPr>
        <p:txBody>
          <a:bodyPr/>
          <a:lstStyle/>
          <a:p>
            <a:r>
              <a:rPr lang="en-US" dirty="0" smtClean="0"/>
              <a:t>X-Ray 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79637"/>
            <a:ext cx="8639175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heart of X-ray machine is the X-ray tube and its power supply.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X-ray tube is positioned within the tube head, along with some components of power supply.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component parts of the X-ray tube include a leaded glass housing, negative cathode and a positive anode.</a:t>
            </a:r>
          </a:p>
          <a:p>
            <a:pPr>
              <a:defRPr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46982" t="18972"/>
          <a:stretch>
            <a:fillRect/>
          </a:stretch>
        </p:blipFill>
        <p:spPr bwMode="auto">
          <a:xfrm>
            <a:off x="5715000" y="152400"/>
            <a:ext cx="3095625" cy="1952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Leaded glass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91575" cy="4525963"/>
          </a:xfrm>
        </p:spPr>
        <p:txBody>
          <a:bodyPr/>
          <a:lstStyle/>
          <a:p>
            <a:pPr algn="just"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The leaded glass housing is a leaded glass vacuum tube that prevents x rays from escaping in all directions.</a:t>
            </a:r>
          </a:p>
          <a:p>
            <a:pPr algn="just">
              <a:lnSpc>
                <a:spcPct val="80000"/>
              </a:lnSpc>
              <a:buClr>
                <a:srgbClr val="FF00FF"/>
              </a:buClr>
              <a:buNone/>
              <a:defRPr/>
            </a:pPr>
            <a:endParaRPr lang="en-US" dirty="0" smtClean="0"/>
          </a:p>
          <a:p>
            <a:pPr algn="just">
              <a:lnSpc>
                <a:spcPct val="80000"/>
              </a:lnSpc>
              <a:buClr>
                <a:srgbClr val="FF00FF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One central area of the leaded glass tube has a “</a:t>
            </a:r>
            <a:r>
              <a:rPr lang="en-US" b="1" dirty="0" smtClean="0"/>
              <a:t>window</a:t>
            </a:r>
            <a:r>
              <a:rPr lang="en-US" dirty="0" smtClean="0"/>
              <a:t>” that permits the x ray beam to exit the tube and directs the X-ray beam toward the aluminum disks, lead collimator and Position Indicating Device.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442488" y="2958312"/>
            <a:ext cx="2411424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" y="4495800"/>
            <a:ext cx="16764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Importance of vacuum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316662" cy="1143000"/>
          </a:xfrm>
        </p:spPr>
        <p:txBody>
          <a:bodyPr/>
          <a:lstStyle/>
          <a:p>
            <a:r>
              <a:rPr lang="en-US" dirty="0" smtClean="0"/>
              <a:t>Metal ceramic x-ray tubes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has a metal casing instead of the usual glass envelope.</a:t>
            </a:r>
          </a:p>
          <a:p>
            <a:r>
              <a:rPr lang="en-US" dirty="0" smtClean="0"/>
              <a:t>3 ceramic insulators---2 for high voltage cables and 1 for the anode stem</a:t>
            </a:r>
          </a:p>
          <a:p>
            <a:r>
              <a:rPr lang="en-US" dirty="0" smtClean="0"/>
              <a:t>Rotating anode with 2 bearings supporting it at each ends</a:t>
            </a:r>
          </a:p>
          <a:p>
            <a:r>
              <a:rPr lang="en-US" dirty="0" smtClean="0"/>
              <a:t>Less off focus radiation</a:t>
            </a:r>
          </a:p>
          <a:p>
            <a:r>
              <a:rPr lang="en-US" dirty="0" smtClean="0"/>
              <a:t>Longer tube life with high currents</a:t>
            </a:r>
          </a:p>
          <a:p>
            <a:r>
              <a:rPr lang="en-US" dirty="0" smtClean="0"/>
              <a:t>Higher tube loading</a:t>
            </a:r>
          </a:p>
          <a:p>
            <a:r>
              <a:rPr lang="en-US" dirty="0" smtClean="0"/>
              <a:t>The metal envelope is grounded &amp; the usage of ceramic adds to the electrical safety despite the tube’s small size.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51882" y="2537884"/>
            <a:ext cx="3505201" cy="2239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6316662" cy="1143000"/>
          </a:xfrm>
        </p:spPr>
        <p:txBody>
          <a:bodyPr/>
          <a:lstStyle/>
          <a:p>
            <a:r>
              <a:rPr lang="en-US" dirty="0" smtClean="0"/>
              <a:t>Cathode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67775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It is principally composed of two parts .</a:t>
            </a:r>
          </a:p>
          <a:p>
            <a:r>
              <a:rPr lang="en-US" dirty="0" smtClean="0"/>
              <a:t>1. filament. – tungsten wire (coiled to form a vertical spiral of 2 mm diameter and 1 cm length)</a:t>
            </a:r>
          </a:p>
          <a:p>
            <a:r>
              <a:rPr lang="en-US" dirty="0" smtClean="0"/>
              <a:t>2. focusing cup- negatively charged concave reflector(Molybdenum or nickel)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581400"/>
            <a:ext cx="5412921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1371600" y="4572000"/>
            <a:ext cx="1905000" cy="16002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867400" y="3429000"/>
            <a:ext cx="3200400" cy="1752600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Thermionic emission : Emission of electrons resulting from absorption of thermal energy.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Heated to 2200 C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23354" t="31808" b="7022"/>
          <a:stretch>
            <a:fillRect/>
          </a:stretch>
        </p:blipFill>
        <p:spPr bwMode="auto">
          <a:xfrm>
            <a:off x="1447800" y="4629753"/>
            <a:ext cx="1752600" cy="154046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061301" y="5782270"/>
            <a:ext cx="5006499" cy="923330"/>
          </a:xfrm>
          <a:prstGeom prst="rect">
            <a:avLst/>
          </a:prstGeom>
          <a:solidFill>
            <a:srgbClr val="660033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Forms an electron cloud – Edison effect</a:t>
            </a:r>
          </a:p>
          <a:p>
            <a:r>
              <a:rPr lang="en-US" dirty="0" smtClean="0"/>
              <a:t>Creates a “Space charge” which restricts more </a:t>
            </a:r>
          </a:p>
          <a:p>
            <a:r>
              <a:rPr lang="en-US" dirty="0" smtClean="0"/>
              <a:t> electrons to emit – Space Charge Effect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6316662" cy="1143000"/>
          </a:xfrm>
        </p:spPr>
        <p:txBody>
          <a:bodyPr/>
          <a:lstStyle/>
          <a:p>
            <a:r>
              <a:rPr lang="en-US" dirty="0" smtClean="0"/>
              <a:t>Anode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91575" cy="54864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dirty="0" smtClean="0"/>
              <a:t>The anode, or positive electrode, consists of a tungsten plate embedded in a solid copper rod. </a:t>
            </a:r>
          </a:p>
          <a:p>
            <a:pPr>
              <a:lnSpc>
                <a:spcPct val="80000"/>
              </a:lnSpc>
              <a:buClr>
                <a:schemeClr val="tx2"/>
              </a:buClr>
              <a:buNone/>
              <a:defRPr/>
            </a:pPr>
            <a:endParaRPr lang="en-US" dirty="0" smtClean="0"/>
          </a:p>
          <a:p>
            <a:pPr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dirty="0" smtClean="0"/>
              <a:t>Stationary or fixed</a:t>
            </a:r>
          </a:p>
          <a:p>
            <a:pPr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dirty="0" smtClean="0"/>
              <a:t> Rotating</a:t>
            </a:r>
          </a:p>
          <a:p>
            <a:pPr>
              <a:lnSpc>
                <a:spcPct val="80000"/>
              </a:lnSpc>
              <a:buClr>
                <a:schemeClr val="tx2"/>
              </a:buClr>
              <a:buNone/>
              <a:defRPr/>
            </a:pPr>
            <a:endParaRPr lang="en-US" dirty="0" smtClean="0"/>
          </a:p>
          <a:p>
            <a:pPr>
              <a:lnSpc>
                <a:spcPct val="80000"/>
              </a:lnSpc>
              <a:buClr>
                <a:schemeClr val="tx2"/>
              </a:buClr>
              <a:buNone/>
              <a:defRPr/>
            </a:pPr>
            <a:endParaRPr lang="en-US" dirty="0" smtClean="0"/>
          </a:p>
          <a:p>
            <a:pPr>
              <a:lnSpc>
                <a:spcPct val="80000"/>
              </a:lnSpc>
              <a:buClr>
                <a:schemeClr val="tx2"/>
              </a:buClr>
              <a:buNone/>
              <a:defRPr/>
            </a:pPr>
            <a:endParaRPr lang="en-US" dirty="0" smtClean="0"/>
          </a:p>
          <a:p>
            <a:pPr>
              <a:lnSpc>
                <a:spcPct val="80000"/>
              </a:lnSpc>
              <a:buClr>
                <a:schemeClr val="tx2"/>
              </a:buClr>
              <a:buNone/>
              <a:defRPr/>
            </a:pPr>
            <a:endParaRPr lang="en-US" dirty="0" smtClean="0"/>
          </a:p>
          <a:p>
            <a:pPr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dirty="0" smtClean="0"/>
              <a:t>Tungsten is preferred  as</a:t>
            </a:r>
          </a:p>
          <a:p>
            <a:pPr lvl="1"/>
            <a:r>
              <a:rPr lang="en-US" dirty="0" smtClean="0"/>
              <a:t>High melting point ( 3370 C )</a:t>
            </a:r>
          </a:p>
          <a:p>
            <a:pPr lvl="1"/>
            <a:r>
              <a:rPr lang="en-US" dirty="0" smtClean="0"/>
              <a:t>High thermal conductivity</a:t>
            </a:r>
          </a:p>
          <a:p>
            <a:pPr lvl="1"/>
            <a:r>
              <a:rPr lang="en-US" dirty="0" smtClean="0"/>
              <a:t>High atomic number (74)</a:t>
            </a:r>
          </a:p>
          <a:p>
            <a:pPr lvl="1"/>
            <a:r>
              <a:rPr lang="en-US" dirty="0" smtClean="0"/>
              <a:t>Can be drawn into thin wires that are quite strong</a:t>
            </a:r>
          </a:p>
          <a:p>
            <a:pPr lvl="1"/>
            <a:r>
              <a:rPr lang="en-US" dirty="0" smtClean="0"/>
              <a:t>Low </a:t>
            </a:r>
            <a:r>
              <a:rPr lang="en-US" dirty="0" err="1" smtClean="0"/>
              <a:t>vapour</a:t>
            </a:r>
            <a:r>
              <a:rPr lang="en-US" dirty="0" smtClean="0"/>
              <a:t> pressure</a:t>
            </a:r>
          </a:p>
          <a:p>
            <a:pPr lvl="1">
              <a:buNone/>
            </a:pPr>
            <a:r>
              <a:rPr lang="en-US" dirty="0" smtClean="0"/>
              <a:t>Disadvantage-------sunburn effect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981200"/>
            <a:ext cx="4953000" cy="2510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6172200" y="2590800"/>
            <a:ext cx="1905000" cy="17526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549618"/>
            <a:ext cx="2819400" cy="1232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676400"/>
            <a:ext cx="4876800" cy="28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16662" cy="1143000"/>
          </a:xfrm>
        </p:spPr>
        <p:txBody>
          <a:bodyPr/>
          <a:lstStyle/>
          <a:p>
            <a:r>
              <a:rPr lang="en-US" dirty="0" smtClean="0"/>
              <a:t>Off-Focus Radiation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4019505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705100"/>
            <a:ext cx="4062132" cy="3314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4114800" y="457200"/>
            <a:ext cx="4876800" cy="1447800"/>
          </a:xfrm>
          <a:prstGeom prst="round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Metal housing produces lesser “off focus radiation”  as the extra electrons produced are attracted towards the grounded metal housing instead of forming x ray photons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-304800"/>
            <a:ext cx="6316662" cy="1143000"/>
          </a:xfrm>
        </p:spPr>
        <p:txBody>
          <a:bodyPr/>
          <a:lstStyle/>
          <a:p>
            <a:r>
              <a:rPr lang="en-US" dirty="0" smtClean="0"/>
              <a:t>Radiation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112837"/>
            <a:ext cx="6478587" cy="4525963"/>
          </a:xfrm>
        </p:spPr>
        <p:txBody>
          <a:bodyPr/>
          <a:lstStyle/>
          <a:p>
            <a:r>
              <a:rPr lang="en-US" sz="2200" dirty="0" smtClean="0"/>
              <a:t>In 1838, </a:t>
            </a:r>
            <a:r>
              <a:rPr lang="en-US" sz="2200" dirty="0"/>
              <a:t>H</a:t>
            </a:r>
            <a:r>
              <a:rPr lang="en-US" sz="2200" dirty="0" smtClean="0"/>
              <a:t>einrich </a:t>
            </a:r>
            <a:r>
              <a:rPr lang="en-US" sz="2200" dirty="0" err="1" smtClean="0"/>
              <a:t>Geissler</a:t>
            </a:r>
            <a:r>
              <a:rPr lang="en-US" sz="2200" dirty="0" smtClean="0"/>
              <a:t>, built the first vacuum tube called as </a:t>
            </a:r>
            <a:r>
              <a:rPr lang="en-US" sz="2200" dirty="0" err="1" smtClean="0"/>
              <a:t>Geissler</a:t>
            </a:r>
            <a:r>
              <a:rPr lang="en-US" sz="2200" dirty="0" smtClean="0"/>
              <a:t> tube and which later following various modifications as </a:t>
            </a:r>
            <a:r>
              <a:rPr lang="en-US" sz="2200" dirty="0" err="1" smtClean="0"/>
              <a:t>Hittorf</a:t>
            </a:r>
            <a:r>
              <a:rPr lang="en-US" sz="2200" dirty="0" smtClean="0"/>
              <a:t>-Crookes tube &amp; Lenard tube.</a:t>
            </a:r>
          </a:p>
          <a:p>
            <a:endParaRPr lang="en-US" sz="2200" dirty="0" smtClean="0"/>
          </a:p>
          <a:p>
            <a:r>
              <a:rPr lang="en-US" sz="2200" dirty="0" smtClean="0"/>
              <a:t>In 1913, William D. Coolidge developed the first hot cathode x-ray tube.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In 1870, Johann Wilhelm </a:t>
            </a:r>
            <a:r>
              <a:rPr lang="en-US" sz="2200" dirty="0" err="1" smtClean="0"/>
              <a:t>Hittorf</a:t>
            </a:r>
            <a:r>
              <a:rPr lang="en-US" sz="2200" dirty="0" smtClean="0"/>
              <a:t>, observed  the discharges emitted from the negative electrode of the tube which travelled in straight lines, producing heat &amp; green fluorescence----cathode rays.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Wilhelm Conrad Roentgen, a Bavarian physicist discovered X-ray on Nov 8, 1895.</a:t>
            </a:r>
          </a:p>
          <a:p>
            <a:endParaRPr lang="en-US" sz="2200" dirty="0" smtClean="0"/>
          </a:p>
          <a:p>
            <a:endParaRPr lang="en-US" sz="22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2138456" cy="2767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276600"/>
            <a:ext cx="2119312" cy="3183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" y="-457200"/>
            <a:ext cx="8983662" cy="1143000"/>
          </a:xfrm>
        </p:spPr>
        <p:txBody>
          <a:bodyPr/>
          <a:lstStyle/>
          <a:p>
            <a:r>
              <a:rPr lang="en-US" dirty="0" smtClean="0"/>
              <a:t>Focal spot/Benson line focus principle (1918)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1837"/>
            <a:ext cx="8791575" cy="4525963"/>
          </a:xfrm>
        </p:spPr>
        <p:txBody>
          <a:bodyPr/>
          <a:lstStyle/>
          <a:p>
            <a:r>
              <a:rPr lang="en-US" dirty="0" smtClean="0"/>
              <a:t>Focal spot is the area on the target to which the focusing cup directs the electrons &amp; from which x-rays are produced.</a:t>
            </a:r>
          </a:p>
          <a:p>
            <a:r>
              <a:rPr lang="en-US" dirty="0" smtClean="0"/>
              <a:t>Larger area will dissipate heat better but also decreases the sharpness of the image</a:t>
            </a:r>
            <a:r>
              <a:rPr lang="en-US" sz="2800" dirty="0" smtClean="0"/>
              <a:t>.</a:t>
            </a:r>
          </a:p>
          <a:p>
            <a:r>
              <a:rPr lang="en-US" dirty="0" smtClean="0"/>
              <a:t>Hence the concept of  having a larger focal spot area ( Actual focal spot – 1x3mm )  with a tilted anode thereby decreasing the apparent  size ( effective focal spot – 1x1mm).</a:t>
            </a:r>
          </a:p>
          <a:p>
            <a:r>
              <a:rPr lang="en-US" dirty="0" smtClean="0"/>
              <a:t>Target is tilted to an angle </a:t>
            </a:r>
          </a:p>
          <a:p>
            <a:pPr>
              <a:buNone/>
            </a:pPr>
            <a:r>
              <a:rPr lang="en-US" dirty="0" smtClean="0"/>
              <a:t>of 15 – 20 degrees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5600" r="3200" b="11636"/>
          <a:stretch>
            <a:fillRect/>
          </a:stretch>
        </p:blipFill>
        <p:spPr bwMode="auto">
          <a:xfrm>
            <a:off x="4648200" y="3657600"/>
            <a:ext cx="3276600" cy="3110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787400"/>
            <a:ext cx="1828800" cy="199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16662" cy="1143000"/>
          </a:xfrm>
        </p:spPr>
        <p:txBody>
          <a:bodyPr/>
          <a:lstStyle/>
          <a:p>
            <a:r>
              <a:rPr lang="en-US" dirty="0" smtClean="0"/>
              <a:t>Heel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791575" cy="4525963"/>
          </a:xfrm>
        </p:spPr>
        <p:txBody>
          <a:bodyPr/>
          <a:lstStyle/>
          <a:p>
            <a:r>
              <a:rPr lang="en-US" dirty="0" smtClean="0"/>
              <a:t>The intensity of the x-ray beam that leaves the x-ray tube is not uniform throughout all portions of the beam.</a:t>
            </a:r>
          </a:p>
          <a:p>
            <a:r>
              <a:rPr lang="en-US" dirty="0" smtClean="0"/>
              <a:t>The intensity of the beam depends upon the angle at  which the x-rays are emitted from the focal spot.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95600"/>
            <a:ext cx="3505200" cy="3757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r="11111" b="6235"/>
          <a:stretch>
            <a:fillRect/>
          </a:stretch>
        </p:blipFill>
        <p:spPr bwMode="auto">
          <a:xfrm>
            <a:off x="4038601" y="2971800"/>
            <a:ext cx="1828799" cy="2133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29200" y="4724400"/>
            <a:ext cx="4038600" cy="203132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Due to the geometry of the angled anode target, the radiation intensity is greater on the cathode side.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Less in larger focus-film distances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Less in smaller films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Thicker body part placed near cathode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16662" cy="1143000"/>
          </a:xfrm>
        </p:spPr>
        <p:txBody>
          <a:bodyPr/>
          <a:lstStyle/>
          <a:p>
            <a:r>
              <a:rPr lang="en-US" dirty="0" smtClean="0"/>
              <a:t>Power supply– tube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1"/>
            <a:ext cx="8610600" cy="4495800"/>
          </a:xfrm>
        </p:spPr>
        <p:txBody>
          <a:bodyPr/>
          <a:lstStyle/>
          <a:p>
            <a:r>
              <a:rPr lang="en-US" dirty="0" smtClean="0"/>
              <a:t>DC- electrons flow in one direction</a:t>
            </a:r>
          </a:p>
          <a:p>
            <a:r>
              <a:rPr lang="en-US" dirty="0" smtClean="0"/>
              <a:t>AC- electrons flow in two opposite </a:t>
            </a:r>
          </a:p>
          <a:p>
            <a:pPr>
              <a:buNone/>
            </a:pPr>
            <a:r>
              <a:rPr lang="en-US" dirty="0" smtClean="0"/>
              <a:t>            directions</a:t>
            </a:r>
          </a:p>
          <a:p>
            <a:r>
              <a:rPr lang="en-US" dirty="0" smtClean="0"/>
              <a:t>Circuits– path of electrical current.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228600" y="3505200"/>
          <a:ext cx="5334000" cy="32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Documents and Settings\User\Desktop\ac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228600"/>
            <a:ext cx="32004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2138363"/>
            <a:ext cx="3961226" cy="1214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096000" y="3276600"/>
            <a:ext cx="1752600" cy="381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Direct Current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6316662" cy="1143000"/>
          </a:xfrm>
        </p:spPr>
        <p:txBody>
          <a:bodyPr/>
          <a:lstStyle/>
          <a:p>
            <a:r>
              <a:rPr lang="en-US" dirty="0" smtClean="0"/>
              <a:t>Transformers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4525963"/>
          </a:xfrm>
        </p:spPr>
        <p:txBody>
          <a:bodyPr/>
          <a:lstStyle/>
          <a:p>
            <a:r>
              <a:rPr lang="en-US" dirty="0" smtClean="0"/>
              <a:t> A transformer is a device that is used to either increase or decrease  the voltage in an electric circuit.</a:t>
            </a:r>
          </a:p>
          <a:p>
            <a:r>
              <a:rPr lang="en-US" dirty="0" smtClean="0"/>
              <a:t>Step-down transformer:</a:t>
            </a:r>
          </a:p>
          <a:p>
            <a:pPr>
              <a:buNone/>
            </a:pPr>
            <a:r>
              <a:rPr lang="en-US" dirty="0" smtClean="0"/>
              <a:t>     decrease the voltage from the incoming 110 or 220 line voltage to 3 to 5 volts</a:t>
            </a:r>
          </a:p>
          <a:p>
            <a:r>
              <a:rPr lang="en-US" dirty="0" smtClean="0"/>
              <a:t>Step –up transformer:</a:t>
            </a:r>
          </a:p>
          <a:p>
            <a:pPr>
              <a:buNone/>
            </a:pPr>
            <a:r>
              <a:rPr lang="en-US" dirty="0" smtClean="0"/>
              <a:t>     increases the voltage from the incoming  110 or 220 line voltage to 65,000 to 1,00,000 volts</a:t>
            </a:r>
          </a:p>
          <a:p>
            <a:r>
              <a:rPr lang="en-US" dirty="0" smtClean="0"/>
              <a:t>Autotransformers :voltage compensator that corrects for minor fluctuations in the current.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5181600"/>
            <a:ext cx="2438400" cy="1403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1" y="5149272"/>
            <a:ext cx="2438400" cy="1403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9600" y="6172200"/>
            <a:ext cx="12954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Step down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6096000"/>
            <a:ext cx="9906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Step 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16662" cy="1143000"/>
          </a:xfrm>
        </p:spPr>
        <p:txBody>
          <a:bodyPr/>
          <a:lstStyle/>
          <a:p>
            <a:r>
              <a:rPr lang="en-US" dirty="0" smtClean="0"/>
              <a:t>Rectification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91575" cy="4525963"/>
          </a:xfrm>
        </p:spPr>
        <p:txBody>
          <a:bodyPr/>
          <a:lstStyle/>
          <a:p>
            <a:r>
              <a:rPr lang="en-US" dirty="0" smtClean="0"/>
              <a:t>It is the conversion of AC to DC</a:t>
            </a:r>
          </a:p>
          <a:p>
            <a:r>
              <a:rPr lang="en-US" u="sng" dirty="0" smtClean="0"/>
              <a:t>Half wave or self rectified: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Full wave rectified: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667000"/>
            <a:ext cx="6500167" cy="1443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962906"/>
            <a:ext cx="6477000" cy="1437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57800" y="2297668"/>
            <a:ext cx="3429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Inverse voltage /reverse bias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4306669"/>
            <a:ext cx="43434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Longer  contrast scale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Lower patient radiation exposure dose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16662" cy="1143000"/>
          </a:xfrm>
        </p:spPr>
        <p:txBody>
          <a:bodyPr/>
          <a:lstStyle/>
          <a:p>
            <a:r>
              <a:rPr lang="en-US" dirty="0" smtClean="0"/>
              <a:t>Timer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39175" cy="4525963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folHlink"/>
              </a:buClr>
              <a:defRPr/>
            </a:pPr>
            <a:r>
              <a:rPr lang="en-US" dirty="0" smtClean="0"/>
              <a:t>A timer is built into high voltage circuit to control the 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None/>
              <a:defRPr/>
            </a:pPr>
            <a:r>
              <a:rPr lang="en-US" dirty="0" smtClean="0"/>
              <a:t>     duration of x ray exposure.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defRPr/>
            </a:pPr>
            <a:endParaRPr lang="en-US" dirty="0" smtClean="0"/>
          </a:p>
          <a:p>
            <a:pPr>
              <a:lnSpc>
                <a:spcPct val="80000"/>
              </a:lnSpc>
              <a:buClr>
                <a:schemeClr val="folHlink"/>
              </a:buClr>
              <a:defRPr/>
            </a:pPr>
            <a:r>
              <a:rPr lang="en-US" dirty="0" smtClean="0"/>
              <a:t>The timer controls the length of time that high voltage is 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None/>
              <a:defRPr/>
            </a:pPr>
            <a:r>
              <a:rPr lang="en-US" dirty="0" smtClean="0"/>
              <a:t>      applied to the tube and therefore the time during which 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None/>
              <a:defRPr/>
            </a:pPr>
            <a:r>
              <a:rPr lang="en-US" dirty="0" smtClean="0"/>
              <a:t>      tube current flows and X-rays are produced.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defRPr/>
            </a:pPr>
            <a:endParaRPr lang="en-US" dirty="0" smtClean="0"/>
          </a:p>
          <a:p>
            <a:pPr>
              <a:lnSpc>
                <a:spcPct val="80000"/>
              </a:lnSpc>
              <a:buClr>
                <a:schemeClr val="folHlink"/>
              </a:buClr>
              <a:defRPr/>
            </a:pPr>
            <a:r>
              <a:rPr lang="en-US" dirty="0" smtClean="0"/>
              <a:t>To minimize filament burnout, the timing circuit first sends a current through the filament for about half a second to bring it to proper operating temperature.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defRPr/>
            </a:pPr>
            <a:endParaRPr lang="en-US" dirty="0" smtClean="0"/>
          </a:p>
          <a:p>
            <a:pPr>
              <a:lnSpc>
                <a:spcPct val="80000"/>
              </a:lnSpc>
              <a:buClr>
                <a:schemeClr val="folHlink"/>
              </a:buClr>
              <a:defRPr/>
            </a:pPr>
            <a:r>
              <a:rPr lang="en-US" dirty="0" smtClean="0"/>
              <a:t>After the filament is heated, the timer then applies power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None/>
              <a:defRPr/>
            </a:pPr>
            <a:r>
              <a:rPr lang="en-US" dirty="0" smtClean="0"/>
              <a:t>      to the high voltage circuit.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48005" r="43461"/>
          <a:stretch>
            <a:fillRect/>
          </a:stretch>
        </p:blipFill>
        <p:spPr bwMode="auto">
          <a:xfrm>
            <a:off x="7010400" y="0"/>
            <a:ext cx="1976437" cy="198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6316662" cy="1143000"/>
          </a:xfrm>
        </p:spPr>
        <p:txBody>
          <a:bodyPr/>
          <a:lstStyle/>
          <a:p>
            <a:r>
              <a:rPr lang="en-US" dirty="0" smtClean="0"/>
              <a:t>Tube rating and duty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91575" cy="4525963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t"/>
              <a:defRPr/>
            </a:pPr>
            <a:endParaRPr lang="en-US" dirty="0" smtClean="0"/>
          </a:p>
          <a:p>
            <a:pPr>
              <a:lnSpc>
                <a:spcPct val="80000"/>
              </a:lnSpc>
              <a:buClr>
                <a:schemeClr val="folHlink"/>
              </a:buClr>
              <a:defRPr/>
            </a:pPr>
            <a:r>
              <a:rPr lang="en-US" dirty="0" smtClean="0"/>
              <a:t>Heat build up at anode (units : HU ) = </a:t>
            </a:r>
            <a:r>
              <a:rPr lang="en-US" dirty="0" err="1" smtClean="0"/>
              <a:t>Kvp</a:t>
            </a:r>
            <a:r>
              <a:rPr lang="en-US" dirty="0" smtClean="0"/>
              <a:t> x </a:t>
            </a:r>
            <a:r>
              <a:rPr lang="en-US" dirty="0" err="1" smtClean="0"/>
              <a:t>mA</a:t>
            </a:r>
            <a:r>
              <a:rPr lang="en-US" dirty="0" smtClean="0"/>
              <a:t> x Sec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None/>
              <a:defRPr/>
            </a:pPr>
            <a:r>
              <a:rPr lang="en-US" dirty="0" smtClean="0"/>
              <a:t>	For dental diagnostic tubes – it is 20 </a:t>
            </a:r>
            <a:r>
              <a:rPr lang="en-US" dirty="0" err="1" smtClean="0"/>
              <a:t>kHU</a:t>
            </a:r>
            <a:r>
              <a:rPr lang="en-US" dirty="0" smtClean="0"/>
              <a:t>.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None/>
              <a:defRPr/>
            </a:pPr>
            <a:endParaRPr lang="en-US" dirty="0" smtClean="0"/>
          </a:p>
          <a:p>
            <a:pPr>
              <a:lnSpc>
                <a:spcPct val="80000"/>
              </a:lnSpc>
              <a:buClr>
                <a:schemeClr val="folHlink"/>
              </a:buClr>
              <a:defRPr/>
            </a:pPr>
            <a:r>
              <a:rPr lang="en-US" dirty="0" smtClean="0"/>
              <a:t>Each X-ray machine comes with tube rating specifications that describe the maximal exposure time the tube can be energized without risk of damage to target from overheating.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None/>
              <a:defRPr/>
            </a:pPr>
            <a:endParaRPr lang="en-US" dirty="0" smtClean="0"/>
          </a:p>
          <a:p>
            <a:pPr>
              <a:lnSpc>
                <a:spcPct val="80000"/>
              </a:lnSpc>
              <a:buClr>
                <a:schemeClr val="folHlink"/>
              </a:buClr>
              <a:defRPr/>
            </a:pPr>
            <a:r>
              <a:rPr lang="en-US" dirty="0" smtClean="0"/>
              <a:t>Duty cycle relates to frequency with which successive 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None/>
              <a:defRPr/>
            </a:pPr>
            <a:r>
              <a:rPr lang="en-US" dirty="0" smtClean="0"/>
              <a:t>      exposures can be made.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None/>
              <a:defRPr/>
            </a:pPr>
            <a:endParaRPr lang="en-US" dirty="0" smtClean="0"/>
          </a:p>
          <a:p>
            <a:pPr>
              <a:lnSpc>
                <a:spcPct val="80000"/>
              </a:lnSpc>
              <a:buClr>
                <a:schemeClr val="folHlink"/>
              </a:buClr>
              <a:defRPr/>
            </a:pPr>
            <a:r>
              <a:rPr lang="en-US" dirty="0" smtClean="0"/>
              <a:t>It is a characteristic dependent on anode size &amp; method used for cooling it.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None/>
              <a:defRPr/>
            </a:pPr>
            <a:endParaRPr lang="en-US" dirty="0" smtClean="0"/>
          </a:p>
          <a:p>
            <a:pPr>
              <a:lnSpc>
                <a:spcPct val="80000"/>
              </a:lnSpc>
              <a:buClr>
                <a:schemeClr val="folHlink"/>
              </a:buClr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146" name="Picture 2" descr="C:\Documents and Settings\User\Desktop\Head_x-ra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2875" y="228600"/>
            <a:ext cx="1381125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763000" cy="1905000"/>
          </a:xfrm>
        </p:spPr>
        <p:txBody>
          <a:bodyPr/>
          <a:lstStyle/>
          <a:p>
            <a:r>
              <a:rPr lang="en-US" dirty="0" err="1" smtClean="0"/>
              <a:t>Bremsstrahlung</a:t>
            </a:r>
            <a:r>
              <a:rPr lang="en-US" dirty="0" smtClean="0"/>
              <a:t> radiation (produced majorly)</a:t>
            </a:r>
          </a:p>
          <a:p>
            <a:r>
              <a:rPr lang="en-US" dirty="0" smtClean="0"/>
              <a:t>Characteristic radiation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172200"/>
            <a:ext cx="2133600" cy="476250"/>
          </a:xfrm>
        </p:spPr>
        <p:txBody>
          <a:bodyPr/>
          <a:lstStyle/>
          <a:p>
            <a:fld id="{DF23B4AD-4A1A-4AFD-8CD7-74CE6EEAF09E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"/>
            <a:ext cx="5791200" cy="1447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 t="18000" b="18000"/>
          <a:stretch>
            <a:fillRect/>
          </a:stretch>
        </p:blipFill>
        <p:spPr bwMode="auto">
          <a:xfrm>
            <a:off x="5715000" y="685800"/>
            <a:ext cx="1981200" cy="1267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209800"/>
            <a:ext cx="5056454" cy="4557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04800" y="3657600"/>
            <a:ext cx="3048000" cy="175432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ln w="50800"/>
                <a:solidFill>
                  <a:srgbClr val="FF0000"/>
                </a:solidFill>
              </a:rPr>
              <a:t>In German it is called as braking  radiation.</a:t>
            </a:r>
          </a:p>
          <a:p>
            <a:endParaRPr lang="en-US" b="1" dirty="0" smtClean="0">
              <a:ln w="50800"/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n w="50800"/>
                <a:solidFill>
                  <a:srgbClr val="FF0000"/>
                </a:solidFill>
              </a:rPr>
              <a:t>The energy of the x-ray photon is identified by the peak operating voltage.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16662" cy="1143000"/>
          </a:xfrm>
        </p:spPr>
        <p:txBody>
          <a:bodyPr/>
          <a:lstStyle/>
          <a:p>
            <a:r>
              <a:rPr lang="en-US" dirty="0" err="1" smtClean="0"/>
              <a:t>Bremsstrahlung</a:t>
            </a:r>
            <a:r>
              <a:rPr lang="en-US" dirty="0" smtClean="0"/>
              <a:t>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91575" cy="4525963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Bremsstrahlung</a:t>
            </a:r>
            <a:r>
              <a:rPr lang="en-US" dirty="0" smtClean="0"/>
              <a:t> interaction generates a continuous spectrum of  energy.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reason for this continuous spectrum are as follows 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The continuously varying voltage difference between the target and  the filament, which is characteristic of half-wave rectification, causes  the electron striking the target to have various levels of kinetic energy.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The bombarding electrons pass at varying distances around tungsten nuclei and are thus deflected to varying extents.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Most electrons participate in many </a:t>
            </a:r>
            <a:r>
              <a:rPr lang="en-US" dirty="0" err="1" smtClean="0"/>
              <a:t>Bremsstrahlung</a:t>
            </a:r>
            <a:r>
              <a:rPr lang="en-US" dirty="0" smtClean="0"/>
              <a:t> interaction in the  target before losing all their kinetic energy – thereby having different energies.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6" descr="C:\Documents and Settings\User\Desktop\BremsstrahlungAnimat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0"/>
            <a:ext cx="1928469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16662" cy="1143000"/>
          </a:xfrm>
        </p:spPr>
        <p:txBody>
          <a:bodyPr/>
          <a:lstStyle/>
          <a:p>
            <a:r>
              <a:rPr lang="en-US" dirty="0" smtClean="0"/>
              <a:t>Characteristic radiation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6912294" cy="495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362200" y="1143000"/>
            <a:ext cx="58674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ln w="50800"/>
                <a:solidFill>
                  <a:srgbClr val="FF0000"/>
                </a:solidFill>
              </a:rPr>
              <a:t>Small fraction of the x-ray photons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n w="50800"/>
                <a:solidFill>
                  <a:srgbClr val="FF0000"/>
                </a:solidFill>
              </a:rPr>
              <a:t>Represents the characteristic of the target atom</a:t>
            </a:r>
            <a:endParaRPr lang="en-US" b="1" dirty="0">
              <a:ln w="50800"/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316662" cy="503238"/>
          </a:xfrm>
        </p:spPr>
        <p:txBody>
          <a:bodyPr/>
          <a:lstStyle/>
          <a:p>
            <a:r>
              <a:rPr lang="en-US" dirty="0" smtClean="0"/>
              <a:t>Definitions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3" y="609600"/>
            <a:ext cx="8840787" cy="4525963"/>
          </a:xfrm>
        </p:spPr>
        <p:txBody>
          <a:bodyPr/>
          <a:lstStyle/>
          <a:p>
            <a:r>
              <a:rPr lang="en-US" sz="2200" u="sng" dirty="0" smtClean="0"/>
              <a:t>Radiation: </a:t>
            </a:r>
          </a:p>
          <a:p>
            <a:pPr>
              <a:buNone/>
            </a:pPr>
            <a:r>
              <a:rPr lang="en-US" sz="2200" dirty="0"/>
              <a:t> </a:t>
            </a:r>
            <a:r>
              <a:rPr lang="en-US" sz="2200" dirty="0" smtClean="0"/>
              <a:t>    A form of energy carried by waves or a stream of particles.</a:t>
            </a:r>
          </a:p>
          <a:p>
            <a:r>
              <a:rPr lang="en-US" sz="2200" u="sng" dirty="0" smtClean="0"/>
              <a:t>X-radiation:</a:t>
            </a:r>
          </a:p>
          <a:p>
            <a:pPr>
              <a:buNone/>
            </a:pPr>
            <a:r>
              <a:rPr lang="en-US" sz="2200" dirty="0"/>
              <a:t> </a:t>
            </a:r>
            <a:r>
              <a:rPr lang="en-US" sz="2200" dirty="0" smtClean="0"/>
              <a:t>    A high-energy radiation produced by the collision of a beam of electrons with a metal target in an x-ray tube.</a:t>
            </a:r>
          </a:p>
          <a:p>
            <a:r>
              <a:rPr lang="en-US" sz="2200" u="sng" dirty="0" smtClean="0"/>
              <a:t>X-ray:</a:t>
            </a:r>
          </a:p>
          <a:p>
            <a:pPr>
              <a:buNone/>
            </a:pPr>
            <a:r>
              <a:rPr lang="en-US" sz="2200" dirty="0"/>
              <a:t> </a:t>
            </a:r>
            <a:r>
              <a:rPr lang="en-US" sz="2200" dirty="0" smtClean="0"/>
              <a:t>    A beam of energy that has the power to penetrate substances &amp; record image shadows on photographic film.</a:t>
            </a:r>
          </a:p>
          <a:p>
            <a:r>
              <a:rPr lang="en-US" sz="2200" u="sng" dirty="0" smtClean="0"/>
              <a:t>Radiology:</a:t>
            </a:r>
          </a:p>
          <a:p>
            <a:pPr>
              <a:buNone/>
            </a:pPr>
            <a:r>
              <a:rPr lang="en-US" sz="2200" dirty="0"/>
              <a:t> </a:t>
            </a:r>
            <a:r>
              <a:rPr lang="en-US" sz="2200" dirty="0" smtClean="0"/>
              <a:t>    The science or study of radiation as used in medicine; a branch of medical science that deals with the use of x-rays, radioactive substances, &amp; other forms of radiant energy in the diagnosis &amp; treatment of disease. </a:t>
            </a:r>
          </a:p>
          <a:p>
            <a:r>
              <a:rPr lang="en-US" sz="2200" u="sng" dirty="0" smtClean="0"/>
              <a:t>Radioactivity :</a:t>
            </a:r>
          </a:p>
          <a:p>
            <a:pPr>
              <a:buNone/>
            </a:pPr>
            <a:r>
              <a:rPr lang="en-US" sz="2200" dirty="0" smtClean="0"/>
              <a:t>     Process  by which certain unstable atoms or elements undergo spontaneous disintegration or decay, in an effort to attain a more balanced  nuclear state.</a:t>
            </a:r>
          </a:p>
          <a:p>
            <a:endParaRPr lang="en-US" sz="22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174512"/>
            <a:ext cx="1371600" cy="1197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FACTORS CONTROLLING X-RAY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715375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X-ray beam emitted from an X-ray tube may be modified by altering the beam exposure length [timer], exposure rate [ma],  beam energy (</a:t>
            </a:r>
            <a:r>
              <a:rPr lang="en-US" dirty="0" err="1" smtClean="0"/>
              <a:t>KVp</a:t>
            </a:r>
            <a:r>
              <a:rPr lang="en-US" dirty="0" smtClean="0"/>
              <a:t> &amp; filtration), beam shape {collimation} and  intensity (target patient distance).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Exposure time</a:t>
            </a:r>
            <a:r>
              <a:rPr lang="en-US" dirty="0" smtClean="0"/>
              <a:t> : When the exposure time is doubled while the tube  current and voltage remain constant, the number of photons generated at all energies in the X-ray emission spectrum is doubled</a:t>
            </a:r>
          </a:p>
          <a:p>
            <a:pPr>
              <a:defRPr/>
            </a:pPr>
            <a:r>
              <a:rPr lang="en-US" dirty="0" smtClean="0"/>
              <a:t> Changing the time simply controls the quantity of the exposure, the number of photons generated.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8195" name="Picture 3" descr="C:\Documents and Settings\User\Desktop\Countdow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5334000"/>
            <a:ext cx="1524000" cy="1524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5000" r="10000" b="19096"/>
          <a:stretch>
            <a:fillRect/>
          </a:stretch>
        </p:blipFill>
        <p:spPr bwMode="auto">
          <a:xfrm>
            <a:off x="7770541" y="0"/>
            <a:ext cx="1373459" cy="1877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16662" cy="1143000"/>
          </a:xfrm>
        </p:spPr>
        <p:txBody>
          <a:bodyPr/>
          <a:lstStyle/>
          <a:p>
            <a:r>
              <a:rPr lang="en-US" dirty="0" smtClean="0"/>
              <a:t>Tube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91575" cy="4525963"/>
          </a:xfrm>
        </p:spPr>
        <p:txBody>
          <a:bodyPr/>
          <a:lstStyle/>
          <a:p>
            <a:pPr algn="just">
              <a:defRPr/>
            </a:pPr>
            <a:r>
              <a:rPr lang="en-US" b="1" dirty="0" smtClean="0"/>
              <a:t>Tube current [ma] :</a:t>
            </a:r>
            <a:r>
              <a:rPr lang="en-US" dirty="0" smtClean="0"/>
              <a:t>  Increasing tube current while maintaining constant tube voltage [</a:t>
            </a:r>
            <a:r>
              <a:rPr lang="en-US" dirty="0" err="1" smtClean="0"/>
              <a:t>Kvp</a:t>
            </a:r>
            <a:r>
              <a:rPr lang="en-US" dirty="0" smtClean="0"/>
              <a:t>] and exposure time, increases the power applied to the filament which heats up and releases more electrons that collide with the target to produce radiation. </a:t>
            </a:r>
          </a:p>
          <a:p>
            <a:pPr algn="just">
              <a:buNone/>
              <a:defRPr/>
            </a:pPr>
            <a:r>
              <a:rPr lang="en-US" dirty="0" smtClean="0"/>
              <a:t>		</a:t>
            </a:r>
            <a:r>
              <a:rPr lang="en-US" dirty="0" err="1" smtClean="0"/>
              <a:t>mA</a:t>
            </a:r>
            <a:r>
              <a:rPr lang="en-US" dirty="0" smtClean="0"/>
              <a:t> – directly proportional to quantity of photons</a:t>
            </a:r>
          </a:p>
          <a:p>
            <a:pPr algn="just">
              <a:buNone/>
              <a:defRPr/>
            </a:pPr>
            <a:endParaRPr lang="en-US" dirty="0" smtClean="0"/>
          </a:p>
          <a:p>
            <a:pPr algn="just">
              <a:defRPr/>
            </a:pPr>
            <a:r>
              <a:rPr lang="en-US" dirty="0" smtClean="0"/>
              <a:t>The quantity of radiation produced is expressed as the product of time &amp; tube current.</a:t>
            </a:r>
          </a:p>
          <a:p>
            <a:pPr algn="just">
              <a:defRPr/>
            </a:pPr>
            <a:endParaRPr lang="en-US" dirty="0" smtClean="0"/>
          </a:p>
          <a:p>
            <a:pPr algn="just">
              <a:defRPr/>
            </a:pPr>
            <a:r>
              <a:rPr lang="en-US" dirty="0" smtClean="0"/>
              <a:t>The term beam intensity/quantity refers to the number of photons in an x-ray beam.</a:t>
            </a:r>
          </a:p>
          <a:p>
            <a:pPr algn="just">
              <a:buNone/>
              <a:defRPr/>
            </a:pPr>
            <a:endParaRPr lang="en-US" dirty="0" smtClean="0"/>
          </a:p>
          <a:p>
            <a:pPr algn="just">
              <a:buNone/>
              <a:defRPr/>
            </a:pPr>
            <a:endParaRPr lang="en-US" dirty="0" smtClean="0"/>
          </a:p>
          <a:p>
            <a:pPr algn="just">
              <a:buNone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36363" r="36364" b="21311"/>
          <a:stretch>
            <a:fillRect/>
          </a:stretch>
        </p:blipFill>
        <p:spPr bwMode="auto">
          <a:xfrm>
            <a:off x="7086600" y="304800"/>
            <a:ext cx="457200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0"/>
            <a:ext cx="6316662" cy="1143000"/>
          </a:xfrm>
        </p:spPr>
        <p:txBody>
          <a:bodyPr/>
          <a:lstStyle/>
          <a:p>
            <a:r>
              <a:rPr lang="en-US" dirty="0" smtClean="0"/>
              <a:t>Tube Voltage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8915400" cy="4525963"/>
          </a:xfrm>
        </p:spPr>
        <p:txBody>
          <a:bodyPr/>
          <a:lstStyle/>
          <a:p>
            <a:pPr algn="just">
              <a:defRPr/>
            </a:pPr>
            <a:r>
              <a:rPr lang="en-US" dirty="0" smtClean="0"/>
              <a:t>Increasing the voltage increases the potential difference between the cathode and anode thus increasing the energy of each electron when it strikes the target.</a:t>
            </a:r>
          </a:p>
          <a:p>
            <a:pPr algn="just">
              <a:buNone/>
              <a:defRPr/>
            </a:pPr>
            <a:r>
              <a:rPr lang="en-US" dirty="0" smtClean="0"/>
              <a:t>		</a:t>
            </a:r>
            <a:r>
              <a:rPr lang="en-US" dirty="0" err="1" smtClean="0"/>
              <a:t>kVp</a:t>
            </a:r>
            <a:r>
              <a:rPr lang="en-US" dirty="0" smtClean="0"/>
              <a:t> – directly proportional to the quality photons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This results in an increased efficiency of conversion of electron energy into X-ray photons, and thus increase in </a:t>
            </a:r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en-US" dirty="0" smtClean="0"/>
              <a:t>	 1.The number of photons generated.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dirty="0" smtClean="0"/>
              <a:t>	 2.Their mean energy.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dirty="0" smtClean="0"/>
              <a:t>	 3.Their maximal energy.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High energy X-ray photons have a greater probability of penetrating matter whereas relatively low energy photons have a greater probability of being absorbed.</a:t>
            </a:r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Therefore the higher </a:t>
            </a:r>
            <a:r>
              <a:rPr lang="en-US" dirty="0" err="1" smtClean="0"/>
              <a:t>KVp</a:t>
            </a:r>
            <a:r>
              <a:rPr lang="en-US" dirty="0" smtClean="0"/>
              <a:t> and mean energy of the X-ray beam(beam quality), the greater the penetrability of the beam through matter.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0242" name="Picture 2" descr="C:\Documents and Settings\User\Desktop\CRO-Coil-Anim-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819400"/>
            <a:ext cx="2057400" cy="1455885"/>
          </a:xfrm>
          <a:prstGeom prst="rect">
            <a:avLst/>
          </a:prstGeom>
          <a:noFill/>
        </p:spPr>
      </p:pic>
      <p:pic>
        <p:nvPicPr>
          <p:cNvPr id="10244" name="Picture 4" descr="C:\Documents and Settings\User\Desktop\Man_x-ra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124200"/>
            <a:ext cx="13716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 value layer (HVL)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the thickness of an absorber, such as </a:t>
            </a:r>
            <a:r>
              <a:rPr lang="en-US" dirty="0" err="1" smtClean="0"/>
              <a:t>aluminium</a:t>
            </a:r>
            <a:r>
              <a:rPr lang="en-US" dirty="0" smtClean="0"/>
              <a:t> , required to reduce by one half the number of x-ray photons passing through it.</a:t>
            </a:r>
          </a:p>
          <a:p>
            <a:r>
              <a:rPr lang="en-US" dirty="0" smtClean="0"/>
              <a:t>As average energy of an x-ray beam increases, so does the HVL.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114800"/>
            <a:ext cx="2933700" cy="2409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6316662" cy="1143000"/>
          </a:xfrm>
        </p:spPr>
        <p:txBody>
          <a:bodyPr/>
          <a:lstStyle/>
          <a:p>
            <a:r>
              <a:rPr lang="en-US" dirty="0" smtClean="0"/>
              <a:t>Filtration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1"/>
            <a:ext cx="8791575" cy="5029200"/>
          </a:xfrm>
        </p:spPr>
        <p:txBody>
          <a:bodyPr/>
          <a:lstStyle/>
          <a:p>
            <a:pPr algn="just">
              <a:defRPr/>
            </a:pPr>
            <a:r>
              <a:rPr lang="en-US" dirty="0" smtClean="0"/>
              <a:t>Low energy X- ray beam contribute to patient exposure </a:t>
            </a:r>
          </a:p>
          <a:p>
            <a:pPr algn="just">
              <a:buNone/>
              <a:defRPr/>
            </a:pPr>
            <a:r>
              <a:rPr lang="en-US" dirty="0" smtClean="0"/>
              <a:t>	 but do not have enough energy to reach the film. </a:t>
            </a:r>
          </a:p>
          <a:p>
            <a:pPr algn="just">
              <a:defRPr/>
            </a:pPr>
            <a:r>
              <a:rPr lang="en-US" dirty="0" smtClean="0"/>
              <a:t>This can be accomplished by placing an aluminum filter in the path of the X-ray beam. The aluminum preferentially removes many of  the lower energy photons with lesser effect on the higher energy photons that are able to penetrate to the film.</a:t>
            </a:r>
          </a:p>
          <a:p>
            <a:pPr algn="just">
              <a:buNone/>
              <a:defRPr/>
            </a:pPr>
            <a:endParaRPr lang="en-US" dirty="0" smtClean="0"/>
          </a:p>
          <a:p>
            <a:pPr algn="just">
              <a:defRPr/>
            </a:pPr>
            <a:r>
              <a:rPr lang="en-US" dirty="0" smtClean="0"/>
              <a:t>1. </a:t>
            </a:r>
            <a:r>
              <a:rPr lang="en-US" i="1" u="sng" dirty="0" smtClean="0">
                <a:solidFill>
                  <a:srgbClr val="FF0000"/>
                </a:solidFill>
              </a:rPr>
              <a:t>Inherent filtration </a:t>
            </a:r>
            <a:r>
              <a:rPr lang="en-US" dirty="0" smtClean="0"/>
              <a:t>– calculated in Al equivalents = 0.5 to 2.0 mm of Al equivalent. Uses x-ray tube, insulating oil &amp; </a:t>
            </a:r>
            <a:r>
              <a:rPr lang="en-US" dirty="0" err="1" smtClean="0"/>
              <a:t>tubehead</a:t>
            </a:r>
            <a:r>
              <a:rPr lang="en-US" dirty="0" smtClean="0"/>
              <a:t> seal.</a:t>
            </a:r>
          </a:p>
          <a:p>
            <a:pPr marL="342900" lvl="4" indent="-342900" algn="just">
              <a:buFontTx/>
              <a:buChar char="•"/>
              <a:defRPr/>
            </a:pPr>
            <a:r>
              <a:rPr lang="en-US" sz="2400" i="1" dirty="0" smtClean="0"/>
              <a:t>2</a:t>
            </a:r>
            <a:r>
              <a:rPr lang="en-US" sz="2400" i="1" u="sng" dirty="0" smtClean="0">
                <a:solidFill>
                  <a:srgbClr val="FF0000"/>
                </a:solidFill>
              </a:rPr>
              <a:t>.Added/external filtration</a:t>
            </a:r>
            <a:r>
              <a:rPr lang="en-US" sz="2400" dirty="0" smtClean="0"/>
              <a:t>-Commonly Al disk in path of x-rays beam b/w the collimator &amp; the </a:t>
            </a:r>
            <a:r>
              <a:rPr lang="en-US" sz="2400" dirty="0" err="1" smtClean="0"/>
              <a:t>tubehead</a:t>
            </a:r>
            <a:r>
              <a:rPr lang="en-US" sz="2400" dirty="0" smtClean="0"/>
              <a:t> seal=0.5 mm of Al.</a:t>
            </a:r>
          </a:p>
          <a:p>
            <a:pPr marL="342900" lvl="4" indent="-342900" algn="just">
              <a:buFontTx/>
              <a:buChar char="•"/>
              <a:defRPr/>
            </a:pPr>
            <a:r>
              <a:rPr lang="en-US" sz="2400" dirty="0" smtClean="0"/>
              <a:t>3.</a:t>
            </a:r>
            <a:r>
              <a:rPr lang="en-US" sz="2400" i="1" u="sng" dirty="0" smtClean="0">
                <a:solidFill>
                  <a:srgbClr val="FF0000"/>
                </a:solidFill>
              </a:rPr>
              <a:t>Compound filter </a:t>
            </a:r>
            <a:r>
              <a:rPr lang="en-US" sz="2400" dirty="0" smtClean="0"/>
              <a:t>– copper + </a:t>
            </a:r>
            <a:r>
              <a:rPr lang="en-US" sz="2400" dirty="0" err="1" smtClean="0"/>
              <a:t>aluminium</a:t>
            </a:r>
            <a:endParaRPr lang="en-US" sz="2400" dirty="0" smtClean="0"/>
          </a:p>
          <a:p>
            <a:pPr marL="342900" lvl="4" indent="-342900" algn="just">
              <a:buFontTx/>
              <a:buChar char="•"/>
              <a:defRPr/>
            </a:pPr>
            <a:endParaRPr lang="en-US" sz="2400" dirty="0" smtClean="0"/>
          </a:p>
          <a:p>
            <a:pPr marL="342900" lvl="4" indent="-342900" algn="just">
              <a:buFontTx/>
              <a:buChar char="•"/>
              <a:defRPr/>
            </a:pPr>
            <a:r>
              <a:rPr lang="en-US" sz="2400" dirty="0" smtClean="0"/>
              <a:t>Total filtration = inherent + added </a:t>
            </a:r>
          </a:p>
          <a:p>
            <a:pPr marL="463550" lvl="4" indent="-354013">
              <a:buNone/>
            </a:pPr>
            <a:r>
              <a:rPr lang="en-US" sz="2400" dirty="0" smtClean="0"/>
              <a:t>                           </a:t>
            </a:r>
          </a:p>
          <a:p>
            <a:pPr marL="342900" lvl="4" indent="-342900" algn="just">
              <a:buFontTx/>
              <a:buChar char="•"/>
              <a:defRPr/>
            </a:pPr>
            <a:endParaRPr lang="en-US" sz="2400" dirty="0" smtClean="0"/>
          </a:p>
          <a:p>
            <a:pPr algn="just">
              <a:defRPr/>
            </a:pPr>
            <a:endParaRPr lang="en-US" dirty="0" smtClean="0"/>
          </a:p>
          <a:p>
            <a:pPr algn="just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"/>
            <a:ext cx="5181601" cy="6751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953000" y="3657600"/>
            <a:ext cx="4038600" cy="1200329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marL="463550" lvl="4" indent="-354013">
              <a:buNone/>
            </a:pPr>
            <a:r>
              <a:rPr lang="en-US" sz="2400" dirty="0" smtClean="0"/>
              <a:t>Below 50 </a:t>
            </a:r>
            <a:r>
              <a:rPr lang="en-US" sz="2400" dirty="0" err="1" smtClean="0"/>
              <a:t>kVp</a:t>
            </a:r>
            <a:r>
              <a:rPr lang="en-US" sz="2400" dirty="0" smtClean="0"/>
              <a:t> – 0.5mm Al</a:t>
            </a:r>
          </a:p>
          <a:p>
            <a:pPr marL="463550" lvl="4" indent="-354013">
              <a:buNone/>
            </a:pPr>
            <a:r>
              <a:rPr lang="en-US" sz="2400" dirty="0" smtClean="0"/>
              <a:t>50 – 70 </a:t>
            </a:r>
            <a:r>
              <a:rPr lang="en-US" sz="2400" dirty="0" err="1" smtClean="0"/>
              <a:t>kVp</a:t>
            </a:r>
            <a:r>
              <a:rPr lang="en-US" sz="2400" dirty="0" smtClean="0"/>
              <a:t> – 1.5 mm Al</a:t>
            </a:r>
          </a:p>
          <a:p>
            <a:pPr marL="463550" lvl="4" indent="-354013">
              <a:buNone/>
            </a:pPr>
            <a:r>
              <a:rPr lang="en-US" sz="2400" dirty="0" smtClean="0"/>
              <a:t>Above 70 </a:t>
            </a:r>
            <a:r>
              <a:rPr lang="en-US" sz="2400" dirty="0" err="1" smtClean="0"/>
              <a:t>kVp</a:t>
            </a:r>
            <a:r>
              <a:rPr lang="en-US" sz="2400" dirty="0" smtClean="0"/>
              <a:t> – 2.5 mm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6316662" cy="1143000"/>
          </a:xfrm>
        </p:spPr>
        <p:txBody>
          <a:bodyPr/>
          <a:lstStyle/>
          <a:p>
            <a:r>
              <a:rPr lang="en-US" dirty="0" smtClean="0"/>
              <a:t>Collimation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91575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 collimator is a metallic barrier with an aperture in  </a:t>
            </a:r>
          </a:p>
          <a:p>
            <a:pPr>
              <a:buNone/>
              <a:defRPr/>
            </a:pPr>
            <a:r>
              <a:rPr lang="en-US" dirty="0" smtClean="0"/>
              <a:t>	 the middle used to reduce the size of the X-ray beam and therefore  the volume of irradiated tissue within the patient. 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Round (7 cm) and rectangular collimators are most frequently used.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When an X-ray beam is directed at a patient, the tissues absorb  about 90% of the X-ray photons and 10% of the photons pass through the patient and reach the film.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Collimating the beam to reduce the exposure area and thus  the number of scattered photons reaching the film can minimize the detrimental effect of scattered radiation on  the images.</a:t>
            </a:r>
          </a:p>
          <a:p>
            <a:pPr>
              <a:defRPr/>
            </a:pPr>
            <a:endParaRPr lang="en-US" dirty="0" smtClean="0"/>
          </a:p>
          <a:p>
            <a:pPr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0"/>
            <a:ext cx="1828800" cy="151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0"/>
            <a:ext cx="1828800" cy="152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30300"/>
            <a:ext cx="8534400" cy="2751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73500"/>
            <a:ext cx="8534400" cy="1384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6316662" cy="1143000"/>
          </a:xfrm>
        </p:spPr>
        <p:txBody>
          <a:bodyPr/>
          <a:lstStyle/>
          <a:p>
            <a:r>
              <a:rPr lang="en-US" dirty="0" smtClean="0"/>
              <a:t>Inverse square law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Intensity of an x-ray beam at a given point (no of photons/cross sectional area/unit exposure time) depends on the distance of the measuring device from the focal spot.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For a given beam the intensity is inversely proportional to the square of the distance from the source 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reason is that the x-ray beam spreads out as it moves away from the source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1F5F-9D70-4100-A14A-74A79B6B2DF9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52388"/>
            <a:ext cx="3048000" cy="1547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667000"/>
            <a:ext cx="2514600" cy="2301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020175" cy="1143000"/>
          </a:xfrm>
        </p:spPr>
        <p:txBody>
          <a:bodyPr/>
          <a:lstStyle/>
          <a:p>
            <a:r>
              <a:rPr lang="en-US" b="1" i="1" dirty="0" smtClean="0"/>
              <a:t>INTERACTION OF X-RAYS WITH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1"/>
            <a:ext cx="8867775" cy="4571999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 smtClean="0"/>
              <a:t>The intensity of X-ray beam is reduced by interaction with the matter  it encounters. This attenuation results from interaction of individual photons in the beam with atoms in the absorber.</a:t>
            </a:r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buNone/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The X-ray photons are either absorbed or scattered out of beam.</a:t>
            </a:r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In absorption, photons ionize absorber atoms and convert their energy into kinetic energy of ejected electrons.</a:t>
            </a:r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buNone/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In scattering, photons are ejected out of primary beam as a result of interaction with the orbital electrons of absorber atoms.</a:t>
            </a:r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0213" y="1371600"/>
            <a:ext cx="6326187" cy="2362200"/>
          </a:xfrm>
        </p:spPr>
        <p:txBody>
          <a:bodyPr/>
          <a:lstStyle/>
          <a:p>
            <a:r>
              <a:rPr lang="en-US" dirty="0" smtClean="0"/>
              <a:t>Matter is anything that has mass &amp; occupies space.</a:t>
            </a:r>
          </a:p>
          <a:p>
            <a:r>
              <a:rPr lang="en-US" dirty="0" smtClean="0"/>
              <a:t>Three states- solid, liquid &amp; gas with atoms forming a fundamental unit.</a:t>
            </a:r>
          </a:p>
          <a:p>
            <a:r>
              <a:rPr lang="en-US" dirty="0" smtClean="0"/>
              <a:t>When matter is altered it results in energy.</a:t>
            </a:r>
          </a:p>
          <a:p>
            <a:r>
              <a:rPr lang="en-US" dirty="0" smtClean="0"/>
              <a:t>Bohr viewed the atom as a miniature solar system with a nucleus at the centre and revolving electrons. </a:t>
            </a:r>
          </a:p>
          <a:p>
            <a:r>
              <a:rPr lang="en-US" dirty="0" smtClean="0"/>
              <a:t>Identity of an atom depends upon its composition of the nucleus &amp; arrangement of electrons. (118)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447800"/>
            <a:ext cx="2895600" cy="3835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6326187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 a dental X-ray beam there are three means of beam attenuation: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buNone/>
              <a:defRPr/>
            </a:pPr>
            <a:r>
              <a:rPr lang="en-US" dirty="0" smtClean="0"/>
              <a:t>	 		1. Coherent scattering</a:t>
            </a:r>
          </a:p>
          <a:p>
            <a:pPr>
              <a:buNone/>
              <a:defRPr/>
            </a:pPr>
            <a:r>
              <a:rPr lang="en-US" dirty="0" smtClean="0"/>
              <a:t>                        2. Photoelectric absorption</a:t>
            </a:r>
          </a:p>
          <a:p>
            <a:pPr>
              <a:buNone/>
              <a:defRPr/>
            </a:pPr>
            <a:r>
              <a:rPr lang="en-US" dirty="0" smtClean="0"/>
              <a:t>                        3. Compton scattering </a:t>
            </a:r>
          </a:p>
          <a:p>
            <a:pPr>
              <a:buNone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6316662" cy="1143000"/>
          </a:xfrm>
        </p:spPr>
        <p:txBody>
          <a:bodyPr/>
          <a:lstStyle/>
          <a:p>
            <a:r>
              <a:rPr lang="en-US" dirty="0" smtClean="0"/>
              <a:t>Coherent Scattering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41437"/>
            <a:ext cx="4114800" cy="4525963"/>
          </a:xfrm>
        </p:spPr>
        <p:txBody>
          <a:bodyPr/>
          <a:lstStyle/>
          <a:p>
            <a:r>
              <a:rPr lang="en-US" sz="2200" dirty="0" smtClean="0"/>
              <a:t>Also called as classical, elastic .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2 types-Thompson Scattering &amp; Rayleigh Scattering.</a:t>
            </a:r>
          </a:p>
          <a:p>
            <a:endParaRPr lang="en-US" sz="2200" dirty="0" smtClean="0"/>
          </a:p>
          <a:p>
            <a:r>
              <a:rPr lang="en-US" sz="2200" dirty="0" smtClean="0"/>
              <a:t>Accounts for only 7% of total number of interactions in an exposure</a:t>
            </a:r>
          </a:p>
          <a:p>
            <a:endParaRPr lang="en-US" sz="2200" dirty="0" smtClean="0"/>
          </a:p>
          <a:p>
            <a:pPr>
              <a:defRPr/>
            </a:pPr>
            <a:r>
              <a:rPr lang="en-US" sz="2200" dirty="0" smtClean="0"/>
              <a:t>Essentially, the X-ray photon is “unmodified” and simply</a:t>
            </a:r>
          </a:p>
          <a:p>
            <a:pPr>
              <a:buNone/>
              <a:defRPr/>
            </a:pPr>
            <a:r>
              <a:rPr lang="en-US" sz="2200" dirty="0" smtClean="0"/>
              <a:t>	 undergoes a change in direction without a change in </a:t>
            </a:r>
          </a:p>
          <a:p>
            <a:pPr>
              <a:buNone/>
              <a:defRPr/>
            </a:pPr>
            <a:r>
              <a:rPr lang="en-US" sz="2200" dirty="0" smtClean="0"/>
              <a:t>	  energy.</a:t>
            </a:r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4825" y="228600"/>
            <a:ext cx="4600575" cy="2066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5775" y="2286000"/>
            <a:ext cx="4619625" cy="2076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4343400"/>
            <a:ext cx="4648200" cy="1695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6316662" cy="1143000"/>
          </a:xfrm>
        </p:spPr>
        <p:txBody>
          <a:bodyPr/>
          <a:lstStyle/>
          <a:p>
            <a:r>
              <a:rPr lang="en-US" dirty="0" smtClean="0"/>
              <a:t>Photoelectric Absorption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8200"/>
            <a:ext cx="70104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743200"/>
            <a:ext cx="7010400" cy="2330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029200"/>
            <a:ext cx="7010400" cy="1704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79437"/>
            <a:ext cx="8610600" cy="4525963"/>
          </a:xfrm>
        </p:spPr>
        <p:txBody>
          <a:bodyPr/>
          <a:lstStyle/>
          <a:p>
            <a:pPr algn="just">
              <a:lnSpc>
                <a:spcPct val="80000"/>
              </a:lnSpc>
              <a:buNone/>
              <a:defRPr/>
            </a:pPr>
            <a:endParaRPr lang="en-US" dirty="0" smtClean="0"/>
          </a:p>
          <a:p>
            <a:pPr algn="just">
              <a:lnSpc>
                <a:spcPct val="80000"/>
              </a:lnSpc>
              <a:defRPr/>
            </a:pPr>
            <a:r>
              <a:rPr lang="en-US" dirty="0" smtClean="0"/>
              <a:t>The photoelectric effect accounts for 23% of the interactions of matter in the dental X- ray beam.</a:t>
            </a:r>
          </a:p>
          <a:p>
            <a:pPr algn="just">
              <a:lnSpc>
                <a:spcPct val="80000"/>
              </a:lnSpc>
              <a:buNone/>
              <a:defRPr/>
            </a:pPr>
            <a:endParaRPr lang="en-US" dirty="0" smtClean="0"/>
          </a:p>
          <a:p>
            <a:pPr algn="just">
              <a:lnSpc>
                <a:spcPct val="80000"/>
              </a:lnSpc>
              <a:defRPr/>
            </a:pPr>
            <a:r>
              <a:rPr lang="en-US" dirty="0" smtClean="0"/>
              <a:t>The frequency of photoelectric interaction varies directly with the third power of the atomic number of the absorber.  </a:t>
            </a:r>
          </a:p>
          <a:p>
            <a:pPr algn="just">
              <a:lnSpc>
                <a:spcPct val="80000"/>
              </a:lnSpc>
              <a:defRPr/>
            </a:pPr>
            <a:endParaRPr lang="en-US" dirty="0" smtClean="0"/>
          </a:p>
          <a:p>
            <a:pPr algn="just">
              <a:lnSpc>
                <a:spcPct val="80000"/>
              </a:lnSpc>
              <a:defRPr/>
            </a:pPr>
            <a:r>
              <a:rPr lang="en-US" dirty="0" smtClean="0"/>
              <a:t>E.g. the effective atomic number of compact bone (Z = 13.8) is greater than that of the soft tissue (Z = 7.4), the probability that a photon will be absorbed by photoelectric interaction in bone is  6.5 times greater than in an equal thickness of soft tissue.</a:t>
            </a:r>
          </a:p>
          <a:p>
            <a:pPr algn="just">
              <a:lnSpc>
                <a:spcPct val="80000"/>
              </a:lnSpc>
              <a:defRPr/>
            </a:pPr>
            <a:endParaRPr lang="en-US" dirty="0" smtClean="0"/>
          </a:p>
          <a:p>
            <a:pPr algn="just">
              <a:lnSpc>
                <a:spcPct val="80000"/>
              </a:lnSpc>
              <a:defRPr/>
            </a:pPr>
            <a:r>
              <a:rPr lang="en-US" dirty="0" smtClean="0"/>
              <a:t>This difference is readily seen on dental radiographs as a difference in optical density of the image. It is this difference in the absorption that makes the production of a radiographic image possible.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16662" cy="1143000"/>
          </a:xfrm>
        </p:spPr>
        <p:txBody>
          <a:bodyPr/>
          <a:lstStyle/>
          <a:p>
            <a:r>
              <a:rPr lang="en-US" dirty="0" smtClean="0"/>
              <a:t>Compton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70037"/>
            <a:ext cx="8534400" cy="4525963"/>
          </a:xfrm>
        </p:spPr>
        <p:txBody>
          <a:bodyPr/>
          <a:lstStyle/>
          <a:p>
            <a:r>
              <a:rPr lang="en-US" dirty="0" smtClean="0"/>
              <a:t>Accounts for 49% of interactions. </a:t>
            </a:r>
          </a:p>
          <a:p>
            <a:r>
              <a:rPr lang="en-US" dirty="0" smtClean="0"/>
              <a:t>Depends on the electron density of the subject. Hence more in bone than in soft tissues</a:t>
            </a:r>
          </a:p>
          <a:p>
            <a:endParaRPr lang="en-US" dirty="0" smtClean="0"/>
          </a:p>
          <a:p>
            <a:r>
              <a:rPr lang="en-US" dirty="0" smtClean="0"/>
              <a:t>Scattered photons can be deflected in any direction, but the angle of scatter  depends on their energy. </a:t>
            </a:r>
            <a:r>
              <a:rPr lang="en-US" i="1" dirty="0" smtClean="0"/>
              <a:t>High-energy scattered photons </a:t>
            </a:r>
            <a:r>
              <a:rPr lang="en-US" dirty="0" smtClean="0"/>
              <a:t>produce </a:t>
            </a:r>
            <a:r>
              <a:rPr lang="en-US" i="1" dirty="0" smtClean="0"/>
              <a:t>forward scatter; low-energy scattered </a:t>
            </a:r>
            <a:r>
              <a:rPr lang="en-US" dirty="0" smtClean="0"/>
              <a:t>photons produce </a:t>
            </a:r>
            <a:r>
              <a:rPr lang="en-US" i="1" dirty="0" smtClean="0"/>
              <a:t>back scatter </a:t>
            </a:r>
          </a:p>
          <a:p>
            <a:r>
              <a:rPr lang="en-US" dirty="0" smtClean="0"/>
              <a:t>Forward scatter may reach the film and degrade the image, but can be removed by using an </a:t>
            </a:r>
            <a:r>
              <a:rPr lang="en-US" i="1" dirty="0" smtClean="0"/>
              <a:t>anti-scatter grid </a:t>
            </a:r>
          </a:p>
          <a:p>
            <a:r>
              <a:rPr lang="en-US" dirty="0" smtClean="0"/>
              <a:t>The overall result of the interaction is ionization of the tissues.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590800"/>
            <a:ext cx="4396534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5365" y="0"/>
            <a:ext cx="3648635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0037"/>
            <a:ext cx="8791575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importance of photoelectric absorption and the Compton Scattering  in diagnostic radiography relates to the differences in the way photons are absorbed by various anatomic structures.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number of photoelectric and Compton interactions is greater in hard tissues than in soft tissues. As a consequence, more photons in the beam exit the patient after passing through soft tissue than through hard tissue.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Thus while the </a:t>
            </a:r>
            <a:r>
              <a:rPr lang="en-US" b="1" dirty="0" smtClean="0"/>
              <a:t>incident beam (</a:t>
            </a:r>
            <a:r>
              <a:rPr lang="en-US" dirty="0" smtClean="0"/>
              <a:t>the beam striking the patient) is spatially homogenous, the </a:t>
            </a:r>
            <a:r>
              <a:rPr lang="en-US" b="1" dirty="0" smtClean="0"/>
              <a:t>remnant beam (</a:t>
            </a:r>
            <a:r>
              <a:rPr lang="en-US" dirty="0" smtClean="0"/>
              <a:t>the beam that exits the patient) is  spatially heterogeneous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17410" name="Picture 2" descr="C:\Documents and Settings\User\Desktop\optime_wip_animati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95250"/>
            <a:ext cx="19050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Electrons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20175" cy="4525963"/>
          </a:xfrm>
        </p:spPr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en-US" dirty="0" smtClean="0"/>
              <a:t>In both photoelectric absorption and Compton scattering electron are  ejected from their orbits in the absorbing material after interaction with X-Ray photons.</a:t>
            </a:r>
          </a:p>
          <a:p>
            <a:pPr algn="just">
              <a:lnSpc>
                <a:spcPct val="90000"/>
              </a:lnSpc>
              <a:defRPr/>
            </a:pPr>
            <a:endParaRPr lang="en-US" dirty="0" smtClean="0"/>
          </a:p>
          <a:p>
            <a:pPr algn="just">
              <a:lnSpc>
                <a:spcPct val="90000"/>
              </a:lnSpc>
              <a:defRPr/>
            </a:pPr>
            <a:r>
              <a:rPr lang="en-US" dirty="0" smtClean="0"/>
              <a:t>These secondary electrons give up their energy in the absorber by either two processes :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en-US" dirty="0" smtClean="0"/>
              <a:t> (1) </a:t>
            </a:r>
            <a:r>
              <a:rPr lang="en-US" dirty="0" err="1" smtClean="0"/>
              <a:t>Collisional</a:t>
            </a:r>
            <a:r>
              <a:rPr lang="en-US" dirty="0" smtClean="0"/>
              <a:t> interaction with other electrons, resulting in ionization or excitation of the affected atom, and  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en-US" dirty="0" smtClean="0"/>
              <a:t> (2) </a:t>
            </a:r>
            <a:r>
              <a:rPr lang="en-US" dirty="0" err="1" smtClean="0"/>
              <a:t>Radiative</a:t>
            </a:r>
            <a:r>
              <a:rPr lang="en-US" dirty="0" smtClean="0"/>
              <a:t> interactions, which produce </a:t>
            </a:r>
            <a:r>
              <a:rPr lang="en-US" dirty="0" err="1" smtClean="0"/>
              <a:t>Bremsstrahlung</a:t>
            </a:r>
            <a:r>
              <a:rPr lang="en-US" dirty="0" smtClean="0"/>
              <a:t>  radiation, resulting in the emission of low-energy X-Ray Photons.</a:t>
            </a:r>
          </a:p>
          <a:p>
            <a:pPr algn="just">
              <a:lnSpc>
                <a:spcPct val="90000"/>
              </a:lnSpc>
              <a:defRPr/>
            </a:pPr>
            <a:endParaRPr lang="en-US" dirty="0" smtClean="0"/>
          </a:p>
          <a:p>
            <a:pPr algn="just">
              <a:lnSpc>
                <a:spcPct val="90000"/>
              </a:lnSpc>
              <a:defRPr/>
            </a:pPr>
            <a:r>
              <a:rPr lang="en-US" dirty="0" smtClean="0"/>
              <a:t>Secondary electrons eventually dissipate all their energy, mostly as heat by </a:t>
            </a:r>
            <a:r>
              <a:rPr lang="en-US" dirty="0" err="1" smtClean="0"/>
              <a:t>collisional</a:t>
            </a:r>
            <a:r>
              <a:rPr lang="en-US" dirty="0" smtClean="0"/>
              <a:t> interactions, and come to rest.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0154" y="0"/>
            <a:ext cx="1932846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-152400"/>
            <a:ext cx="6316662" cy="1143000"/>
          </a:xfrm>
        </p:spPr>
        <p:txBody>
          <a:bodyPr/>
          <a:lstStyle/>
          <a:p>
            <a:r>
              <a:rPr lang="en-US" dirty="0" smtClean="0"/>
              <a:t>Beam Attenuation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91575" cy="45259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As an X-Ray beam travels through matter, its intensity is reduced (attenuated).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In a monochromatic beam , when only the primary (not scattered) photons are considered, a constant fraction of  the beam is attenuated as the beam moves through each unit  thickness of an absorber. Therefore 1.5cm of water may reduce a  beam intensity by 50%. The next 1.5cm of water may reduce a beam intensity by another 50% (to 25% of the original intensity),  and  so on. This is an exponential pattern of absorption. 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When the energy of the incident photon is raised to match the binding energy  of the 1s orbital e- of the absorber, then the probability of photoelectric absorption increases &amp; number of transmitted photons decreases----K edge absorption.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15375" cy="762000"/>
          </a:xfrm>
        </p:spPr>
        <p:txBody>
          <a:bodyPr/>
          <a:lstStyle/>
          <a:p>
            <a:r>
              <a:rPr lang="en-US" dirty="0" smtClean="0"/>
              <a:t>Rare Earth filters/heavy metal filters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838200"/>
            <a:ext cx="8715375" cy="4724400"/>
          </a:xfrm>
          <a:solidFill>
            <a:srgbClr val="000000"/>
          </a:solidFill>
        </p:spPr>
        <p:txBody>
          <a:bodyPr/>
          <a:lstStyle/>
          <a:p>
            <a:r>
              <a:rPr lang="en-US" dirty="0" smtClean="0"/>
              <a:t>The term K-edge filter as used in this paper describes the use of any filtering material that demonstrates a K-edge within the useful energy range of the X-ray beam employed. </a:t>
            </a:r>
          </a:p>
          <a:p>
            <a:endParaRPr lang="en-US" dirty="0" smtClean="0"/>
          </a:p>
          <a:p>
            <a:r>
              <a:rPr lang="en-US" dirty="0" smtClean="0"/>
              <a:t>However, in previous studies the term K-edge filter was applied to those materials that not only filtered the lower photon energy end of the spectrum but also the higher photon energies, resulting in a "</a:t>
            </a:r>
            <a:r>
              <a:rPr lang="en-US" dirty="0" err="1" smtClean="0"/>
              <a:t>bandpass</a:t>
            </a:r>
            <a:r>
              <a:rPr lang="en-US" dirty="0" smtClean="0"/>
              <a:t>" effect (Nagel, 1989). This is the case for erbium. </a:t>
            </a:r>
          </a:p>
          <a:p>
            <a:endParaRPr lang="en-US" dirty="0" smtClean="0"/>
          </a:p>
          <a:p>
            <a:r>
              <a:rPr lang="en-US" dirty="0" smtClean="0"/>
              <a:t>The term pseudo-K-edge filters was applied to those filters that only removed the lower photon energies (Nagel, 1989) as is the case with niobium and yttrium.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5943600"/>
            <a:ext cx="6934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The effect of thin K-edge filters on radiation dose in dental radiography</a:t>
            </a:r>
          </a:p>
          <a:p>
            <a:r>
              <a:rPr lang="en-US" dirty="0" smtClean="0"/>
              <a:t>1992, </a:t>
            </a:r>
            <a:r>
              <a:rPr lang="en-US" i="1" dirty="0" smtClean="0"/>
              <a:t>The British Journal of Radiology, 65, 990-995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16662" cy="1143000"/>
          </a:xfrm>
        </p:spPr>
        <p:txBody>
          <a:bodyPr/>
          <a:lstStyle/>
          <a:p>
            <a:r>
              <a:rPr lang="en-US" dirty="0" err="1" smtClean="0"/>
              <a:t>Dosimetry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08237"/>
            <a:ext cx="8791575" cy="4525963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 smtClean="0"/>
              <a:t>Determining the quantity of radiation exposure or dose is </a:t>
            </a:r>
            <a:r>
              <a:rPr lang="en-US" dirty="0" err="1" smtClean="0"/>
              <a:t>dosimetry</a:t>
            </a:r>
            <a:r>
              <a:rPr lang="en-US" dirty="0" smtClean="0"/>
              <a:t>.</a:t>
            </a:r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The term dose is used to describe the amount of energy absorbed per unit mass at a site of interest.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Exposure is a measure of radiation based on its ability to produce ionization in air under standard conditions of temperature and pressure. [STP]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0"/>
            <a:ext cx="2499721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715375" cy="1143000"/>
          </a:xfrm>
        </p:spPr>
        <p:txBody>
          <a:bodyPr/>
          <a:lstStyle/>
          <a:p>
            <a:r>
              <a:rPr lang="en-US" dirty="0" smtClean="0"/>
              <a:t>Subatomic particles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715375" cy="4525963"/>
          </a:xfrm>
        </p:spPr>
        <p:txBody>
          <a:bodyPr/>
          <a:lstStyle/>
          <a:p>
            <a:r>
              <a:rPr lang="en-US" u="sng" dirty="0" smtClean="0"/>
              <a:t>Nucleus</a:t>
            </a:r>
            <a:r>
              <a:rPr lang="en-US" dirty="0" smtClean="0"/>
              <a:t>-</a:t>
            </a:r>
          </a:p>
          <a:p>
            <a:r>
              <a:rPr lang="en-US" dirty="0" smtClean="0"/>
              <a:t>Dense core of an atom &amp; composed of protons &amp; neutrons.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Protons</a:t>
            </a:r>
            <a:r>
              <a:rPr lang="en-US" dirty="0" smtClean="0"/>
              <a:t>-</a:t>
            </a:r>
          </a:p>
          <a:p>
            <a:pPr algn="just">
              <a:defRPr/>
            </a:pPr>
            <a:r>
              <a:rPr lang="en-US" dirty="0"/>
              <a:t>These are the positive charged elementary </a:t>
            </a:r>
            <a:r>
              <a:rPr lang="en-US" dirty="0" smtClean="0"/>
              <a:t>particles.</a:t>
            </a:r>
            <a:endParaRPr lang="en-US" dirty="0"/>
          </a:p>
          <a:p>
            <a:pPr algn="just">
              <a:defRPr/>
            </a:pPr>
            <a:r>
              <a:rPr lang="en-US" dirty="0"/>
              <a:t>The number of protons inside the nucleus equals the number of  electrons outside the nucleus </a:t>
            </a:r>
            <a:r>
              <a:rPr lang="en-US" dirty="0" smtClean="0"/>
              <a:t>.</a:t>
            </a:r>
            <a:endParaRPr lang="en-US" dirty="0"/>
          </a:p>
          <a:p>
            <a:pPr algn="just">
              <a:defRPr/>
            </a:pPr>
            <a:r>
              <a:rPr lang="en-US" dirty="0"/>
              <a:t>The number of protons inside the nucleus is also the </a:t>
            </a:r>
            <a:r>
              <a:rPr lang="en-US" b="1" dirty="0"/>
              <a:t>Atomic Number (Z)</a:t>
            </a:r>
            <a:r>
              <a:rPr lang="en-US" dirty="0"/>
              <a:t> of that element</a:t>
            </a:r>
            <a:r>
              <a:rPr lang="en-US" dirty="0" smtClean="0"/>
              <a:t>.</a:t>
            </a:r>
            <a:endParaRPr lang="en-US" dirty="0"/>
          </a:p>
          <a:p>
            <a:pPr algn="just">
              <a:buFont typeface="Wingdings" pitchFamily="2" charset="2"/>
              <a:buChar char="v"/>
              <a:defRPr/>
            </a:pPr>
            <a:r>
              <a:rPr lang="en-US" dirty="0"/>
              <a:t>Mass      =   1.66 </a:t>
            </a:r>
            <a:r>
              <a:rPr lang="en-US" dirty="0" smtClean="0"/>
              <a:t>X 10</a:t>
            </a:r>
            <a:r>
              <a:rPr lang="en-US" baseline="30000" dirty="0" smtClean="0"/>
              <a:t>-27</a:t>
            </a:r>
            <a:r>
              <a:rPr lang="en-US" dirty="0" smtClean="0"/>
              <a:t> </a:t>
            </a:r>
            <a:r>
              <a:rPr lang="en-US" dirty="0"/>
              <a:t>kg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en-US" dirty="0"/>
              <a:t>Charge   = +1.6  </a:t>
            </a:r>
            <a:r>
              <a:rPr lang="en-US" dirty="0" smtClean="0"/>
              <a:t>X 10</a:t>
            </a:r>
            <a:r>
              <a:rPr lang="en-US" baseline="30000" dirty="0" smtClean="0"/>
              <a:t>-19</a:t>
            </a:r>
            <a:r>
              <a:rPr lang="en-US" dirty="0" smtClean="0"/>
              <a:t> </a:t>
            </a:r>
            <a:r>
              <a:rPr lang="en-US" dirty="0"/>
              <a:t>Coulombs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2788" y="78882"/>
            <a:ext cx="1852612" cy="1978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381000"/>
            <a:ext cx="8839200" cy="6477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u="sng" dirty="0" smtClean="0"/>
              <a:t>Radiation absorbed dose (D)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This is the measure of the amount of energy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400" dirty="0" smtClean="0"/>
              <a:t> absorbed from the radiation beam per unit mass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400" dirty="0" smtClean="0"/>
              <a:t>of tissue.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u="sng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en-US" sz="2400" b="1" u="sng" dirty="0" smtClean="0"/>
              <a:t>Equivalent dose (H)  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2400" b="1" dirty="0" smtClean="0"/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This is a measure which allows the different radiobiological effectiveness (RBE) of different types of radiation to be  taken into account.</a:t>
            </a:r>
          </a:p>
          <a:p>
            <a:pPr>
              <a:lnSpc>
                <a:spcPct val="90000"/>
              </a:lnSpc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For example, alpha particles penetrate only a few millimeters in tissue, loose all their energy and are completely absorbed, whereas X-rays penetrate much further, loose some of their energy and are only partially absorbed.</a:t>
            </a:r>
          </a:p>
          <a:p>
            <a:pPr>
              <a:lnSpc>
                <a:spcPct val="90000"/>
              </a:lnSpc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The biological effect of a particular radiation absorbed dose  of Alpha particles are more severe than a similar radiation absorbed dose of X-rays.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sz="240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76200"/>
            <a:ext cx="3446883" cy="2667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Equivalent dose (H)  = Radiation absorbed dose (D</a:t>
            </a:r>
            <a:r>
              <a:rPr lang="en-US" sz="800" dirty="0" smtClean="0"/>
              <a:t>T</a:t>
            </a:r>
            <a:r>
              <a:rPr lang="en-US" sz="2400" dirty="0" smtClean="0"/>
              <a:t>) x Radiation weighing factor(W</a:t>
            </a:r>
            <a:r>
              <a:rPr lang="en-US" sz="800" dirty="0" smtClean="0"/>
              <a:t>R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66FF"/>
                </a:solidFill>
              </a:rPr>
              <a:t>	</a:t>
            </a:r>
            <a:r>
              <a:rPr lang="en-US" sz="2400" b="1" u="sng" dirty="0" smtClean="0"/>
              <a:t>Effective dose (E)</a:t>
            </a:r>
            <a:r>
              <a:rPr lang="en-US" sz="2400" b="1" dirty="0" smtClean="0"/>
              <a:t> 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This measure allows doses from different investigations of  different parts of the body to be compared by converting all doses to an equivalent whole body dose.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Effective dose (E) =   </a:t>
            </a:r>
            <a:r>
              <a:rPr lang="en-US" dirty="0" smtClean="0"/>
              <a:t>Sum of [</a:t>
            </a:r>
            <a:r>
              <a:rPr lang="en-US" sz="2400" dirty="0" smtClean="0"/>
              <a:t>Equivalent dose(H)  x  Tissue weighing factor(Wt)]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en-US" sz="2400" b="1" u="sng" dirty="0" smtClean="0"/>
              <a:t>Radioactivity</a:t>
            </a:r>
            <a:r>
              <a:rPr lang="en-US" sz="2400" b="1" dirty="0" smtClean="0"/>
              <a:t> : R</a:t>
            </a:r>
            <a:r>
              <a:rPr lang="en-US" sz="2400" dirty="0" smtClean="0"/>
              <a:t>adioactivity (A) describes the decay rate of a sample of radioactive material.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sz="24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5334000" y="5109241"/>
            <a:ext cx="2362200" cy="159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16662" cy="1143000"/>
          </a:xfrm>
        </p:spPr>
        <p:txBody>
          <a:bodyPr/>
          <a:lstStyle/>
          <a:p>
            <a:r>
              <a:rPr lang="en-US" dirty="0" smtClean="0"/>
              <a:t>Radiation quantities &amp; 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228600" y="11430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_________________________________________________________________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QUANTITY	    S.I. UNIT	 TRADITIONAL	   CONVERSION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_______________________________          </a:t>
            </a: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Exposure	  Air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kerma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	  Roentgen (R)	   1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C/Kg=3876 R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 		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Absorbed dose         Gray (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Gy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	                     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1Gy  = 100rad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 		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Equivalent Dose      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Sievert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	 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1Sv   = 100rem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	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Effective Dose	  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Sievert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	    ---		            ---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Radioactivity	   Becquerel (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Bq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	  Curie (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	  1Bq  =  2.7 x 10</a:t>
            </a:r>
            <a:r>
              <a: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-11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	  1Ci   =  3.7 x 10</a:t>
            </a:r>
            <a:r>
              <a: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Bq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62975" cy="4525963"/>
          </a:xfrm>
        </p:spPr>
        <p:txBody>
          <a:bodyPr/>
          <a:lstStyle/>
          <a:p>
            <a:r>
              <a:rPr lang="en-US" dirty="0" smtClean="0"/>
              <a:t>Radiography is a highly technical field, indispensable to the modern dental practice, but presenting many potential hazards.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basics of radiation physics aids in the understanding of both the useful and the harmful aspects of radiation.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5" name="Picture 3" descr="AtomMed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191000"/>
            <a:ext cx="1847850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Documents and Settings\User\Desktop\xray_ani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419600"/>
            <a:ext cx="2428875" cy="1362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 descr="C:\Documents and Settings\User\Desktop\great-animated-gif-00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038600"/>
            <a:ext cx="2165604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1027" name="Picture 3" descr="C:\Documents and Settings\User\Desktop\DOODL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76555"/>
            <a:ext cx="4424362" cy="670524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20175" cy="1143000"/>
          </a:xfrm>
        </p:spPr>
        <p:txBody>
          <a:bodyPr/>
          <a:lstStyle/>
          <a:p>
            <a:r>
              <a:rPr lang="en-US" dirty="0" smtClean="0">
                <a:solidFill>
                  <a:schemeClr val="folHlink"/>
                </a:solidFill>
              </a:rPr>
              <a:t> </a:t>
            </a:r>
            <a:r>
              <a:rPr lang="en-US" dirty="0" smtClean="0"/>
              <a:t>NEUTRONS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941637"/>
            <a:ext cx="8791575" cy="3687763"/>
          </a:xfrm>
        </p:spPr>
        <p:txBody>
          <a:bodyPr/>
          <a:lstStyle/>
          <a:p>
            <a:pPr algn="just">
              <a:defRPr/>
            </a:pPr>
            <a:r>
              <a:rPr lang="en-US" dirty="0" smtClean="0"/>
              <a:t>These are not charged &amp; act as binding agents within the nucleus and hold it together by counteracting the repulsive forces between the protons.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en-US" dirty="0" smtClean="0"/>
              <a:t>Mass      =   1.70 X 10</a:t>
            </a:r>
            <a:r>
              <a:rPr lang="en-US" baseline="30000" dirty="0" smtClean="0"/>
              <a:t>-27</a:t>
            </a:r>
            <a:r>
              <a:rPr lang="en-US" dirty="0" smtClean="0"/>
              <a:t> kg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en-US" dirty="0" smtClean="0"/>
              <a:t>Charge   =  NIL</a:t>
            </a:r>
          </a:p>
          <a:p>
            <a:pPr algn="just">
              <a:defRPr/>
            </a:pPr>
            <a:endParaRPr lang="en-US" dirty="0" smtClean="0"/>
          </a:p>
          <a:p>
            <a:pPr algn="just">
              <a:defRPr/>
            </a:pPr>
            <a:r>
              <a:rPr lang="en-US" dirty="0" smtClean="0"/>
              <a:t>The number of protons &amp; neutrons in the nucleus of an atom determines its mass number/atomic wt.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2" descr="C:\Documents and Settings\User\Desktop\ato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0"/>
            <a:ext cx="2514600" cy="268802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52400"/>
            <a:ext cx="2286000" cy="13544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67775" cy="1143000"/>
          </a:xfrm>
        </p:spPr>
        <p:txBody>
          <a:bodyPr/>
          <a:lstStyle/>
          <a:p>
            <a:r>
              <a:rPr lang="en-US" dirty="0" smtClean="0"/>
              <a:t>ELECTRONS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79637"/>
            <a:ext cx="8867775" cy="4525963"/>
          </a:xfrm>
        </p:spPr>
        <p:txBody>
          <a:bodyPr/>
          <a:lstStyle/>
          <a:p>
            <a:r>
              <a:rPr lang="en-US" dirty="0" smtClean="0"/>
              <a:t>ELECTRONS are tiny negatively charged particles that has very little mass, it weighs 1/1800 of proton or neutron .</a:t>
            </a:r>
          </a:p>
          <a:p>
            <a:r>
              <a:rPr lang="en-US" dirty="0" smtClean="0"/>
              <a:t>Electrons travels around nucleus in well defined paths known as orbits or shells.</a:t>
            </a:r>
          </a:p>
          <a:p>
            <a:r>
              <a:rPr lang="en-US" dirty="0" smtClean="0"/>
              <a:t>An atom contains maximum of 7 shells, each located at specific distance from the nucleus.</a:t>
            </a:r>
          </a:p>
          <a:p>
            <a:r>
              <a:rPr lang="en-US" dirty="0" smtClean="0"/>
              <a:t>Electrons are maintained in the orbit by electrostatic force or attraction between positive nucleus and negative electrons known as binding force or binding energy (</a:t>
            </a:r>
            <a:r>
              <a:rPr lang="en-US" dirty="0" err="1" smtClean="0"/>
              <a:t>keV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To excite an electron to a shell farther from the nucleus, supply energy, &amp; vice versa to move closer to the nucleus.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B4AD-4A1A-4AFD-8CD7-74CE6EEAF09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6093" y="76954"/>
            <a:ext cx="3709307" cy="2056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du.pe.ca/montaguehigh/images/ptable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1F5F-9D70-4100-A14A-74A79B6B2DF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0"/>
            <a:ext cx="1600200" cy="1913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0640_slid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7A7A7A"/>
        </a:dk1>
        <a:lt1>
          <a:srgbClr val="FFFFFF"/>
        </a:lt1>
        <a:dk2>
          <a:srgbClr val="800000"/>
        </a:dk2>
        <a:lt2>
          <a:srgbClr val="FFFFFF"/>
        </a:lt2>
        <a:accent1>
          <a:srgbClr val="CB0000"/>
        </a:accent1>
        <a:accent2>
          <a:srgbClr val="FF0000"/>
        </a:accent2>
        <a:accent3>
          <a:srgbClr val="C0AAAA"/>
        </a:accent3>
        <a:accent4>
          <a:srgbClr val="DADADA"/>
        </a:accent4>
        <a:accent5>
          <a:srgbClr val="E2AAAA"/>
        </a:accent5>
        <a:accent6>
          <a:srgbClr val="E70000"/>
        </a:accent6>
        <a:hlink>
          <a:srgbClr val="FF4D4D"/>
        </a:hlink>
        <a:folHlink>
          <a:srgbClr val="FF9B9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7A7A7A"/>
        </a:dk1>
        <a:lt1>
          <a:srgbClr val="FFFFFF"/>
        </a:lt1>
        <a:dk2>
          <a:srgbClr val="800000"/>
        </a:dk2>
        <a:lt2>
          <a:srgbClr val="FFFFFF"/>
        </a:lt2>
        <a:accent1>
          <a:srgbClr val="FA51B4"/>
        </a:accent1>
        <a:accent2>
          <a:srgbClr val="FF5151"/>
        </a:accent2>
        <a:accent3>
          <a:srgbClr val="C0AAAA"/>
        </a:accent3>
        <a:accent4>
          <a:srgbClr val="DADADA"/>
        </a:accent4>
        <a:accent5>
          <a:srgbClr val="FCB3D6"/>
        </a:accent5>
        <a:accent6>
          <a:srgbClr val="E74949"/>
        </a:accent6>
        <a:hlink>
          <a:srgbClr val="FF9051"/>
        </a:hlink>
        <a:folHlink>
          <a:srgbClr val="F7D7E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7A7A7A"/>
        </a:dk1>
        <a:lt1>
          <a:srgbClr val="FFFFFF"/>
        </a:lt1>
        <a:dk2>
          <a:srgbClr val="800000"/>
        </a:dk2>
        <a:lt2>
          <a:srgbClr val="FFFFFF"/>
        </a:lt2>
        <a:accent1>
          <a:srgbClr val="FF5151"/>
        </a:accent1>
        <a:accent2>
          <a:srgbClr val="FF904D"/>
        </a:accent2>
        <a:accent3>
          <a:srgbClr val="C0AAAA"/>
        </a:accent3>
        <a:accent4>
          <a:srgbClr val="DADADA"/>
        </a:accent4>
        <a:accent5>
          <a:srgbClr val="FFB3B3"/>
        </a:accent5>
        <a:accent6>
          <a:srgbClr val="E78245"/>
        </a:accent6>
        <a:hlink>
          <a:srgbClr val="48CDFF"/>
        </a:hlink>
        <a:folHlink>
          <a:srgbClr val="DAFF4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7A7A7A"/>
        </a:dk1>
        <a:lt1>
          <a:srgbClr val="FFFFFF"/>
        </a:lt1>
        <a:dk2>
          <a:srgbClr val="800000"/>
        </a:dk2>
        <a:lt2>
          <a:srgbClr val="FFFFFF"/>
        </a:lt2>
        <a:accent1>
          <a:srgbClr val="3621F8"/>
        </a:accent1>
        <a:accent2>
          <a:srgbClr val="FF1E1E"/>
        </a:accent2>
        <a:accent3>
          <a:srgbClr val="C0AAAA"/>
        </a:accent3>
        <a:accent4>
          <a:srgbClr val="DADADA"/>
        </a:accent4>
        <a:accent5>
          <a:srgbClr val="AEABFB"/>
        </a:accent5>
        <a:accent6>
          <a:srgbClr val="E71A1A"/>
        </a:accent6>
        <a:hlink>
          <a:srgbClr val="41FF12"/>
        </a:hlink>
        <a:folHlink>
          <a:srgbClr val="FFCA1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00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E70000"/>
        </a:accent6>
        <a:hlink>
          <a:srgbClr val="FF4D4D"/>
        </a:hlink>
        <a:folHlink>
          <a:srgbClr val="FF9B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A51B4"/>
        </a:accent1>
        <a:accent2>
          <a:srgbClr val="FF5151"/>
        </a:accent2>
        <a:accent3>
          <a:srgbClr val="FFFFFF"/>
        </a:accent3>
        <a:accent4>
          <a:srgbClr val="000000"/>
        </a:accent4>
        <a:accent5>
          <a:srgbClr val="FCB3D6"/>
        </a:accent5>
        <a:accent6>
          <a:srgbClr val="E74949"/>
        </a:accent6>
        <a:hlink>
          <a:srgbClr val="FF9051"/>
        </a:hlink>
        <a:folHlink>
          <a:srgbClr val="F7D7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5151"/>
        </a:accent1>
        <a:accent2>
          <a:srgbClr val="FF904D"/>
        </a:accent2>
        <a:accent3>
          <a:srgbClr val="FFFFFF"/>
        </a:accent3>
        <a:accent4>
          <a:srgbClr val="000000"/>
        </a:accent4>
        <a:accent5>
          <a:srgbClr val="FFB3B3"/>
        </a:accent5>
        <a:accent6>
          <a:srgbClr val="E78245"/>
        </a:accent6>
        <a:hlink>
          <a:srgbClr val="48CDFF"/>
        </a:hlink>
        <a:folHlink>
          <a:srgbClr val="DAFF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621F8"/>
        </a:accent1>
        <a:accent2>
          <a:srgbClr val="FF1E1E"/>
        </a:accent2>
        <a:accent3>
          <a:srgbClr val="FFFFFF"/>
        </a:accent3>
        <a:accent4>
          <a:srgbClr val="000000"/>
        </a:accent4>
        <a:accent5>
          <a:srgbClr val="AEABFB"/>
        </a:accent5>
        <a:accent6>
          <a:srgbClr val="E71A1A"/>
        </a:accent6>
        <a:hlink>
          <a:srgbClr val="41FF12"/>
        </a:hlink>
        <a:folHlink>
          <a:srgbClr val="FFCA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2478</TotalTime>
  <Words>3893</Words>
  <Application>Microsoft Office PowerPoint</Application>
  <PresentationFormat>On-screen Show (4:3)</PresentationFormat>
  <Paragraphs>588</Paragraphs>
  <Slides>64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0640_slide</vt:lpstr>
      <vt:lpstr>RADIATION PHYSICS</vt:lpstr>
      <vt:lpstr>CONTENTS</vt:lpstr>
      <vt:lpstr>Radiation History</vt:lpstr>
      <vt:lpstr>Definitions </vt:lpstr>
      <vt:lpstr>MATTER</vt:lpstr>
      <vt:lpstr>Subatomic particles </vt:lpstr>
      <vt:lpstr> NEUTRONS</vt:lpstr>
      <vt:lpstr>ELECTRONS</vt:lpstr>
      <vt:lpstr>Slide 9</vt:lpstr>
      <vt:lpstr>Standard Model (1930)</vt:lpstr>
      <vt:lpstr>The Quantum Mechanical Model</vt:lpstr>
      <vt:lpstr>Ionization </vt:lpstr>
      <vt:lpstr>Particulate Radiation</vt:lpstr>
      <vt:lpstr>Slide 14</vt:lpstr>
      <vt:lpstr>LINEAR ENERGY TRANSFER</vt:lpstr>
      <vt:lpstr>Electromagnetic Radiation</vt:lpstr>
      <vt:lpstr>Slide 17</vt:lpstr>
      <vt:lpstr>Slide 18</vt:lpstr>
      <vt:lpstr>QUANTUM THEORY   </vt:lpstr>
      <vt:lpstr>WAVE THEORY  </vt:lpstr>
      <vt:lpstr>X-RADIATION</vt:lpstr>
      <vt:lpstr>PROPERTIES OF X-RAYS</vt:lpstr>
      <vt:lpstr>X-RAY MACHINE</vt:lpstr>
      <vt:lpstr>X-Ray tube</vt:lpstr>
      <vt:lpstr>Leaded glass housing</vt:lpstr>
      <vt:lpstr>Metal ceramic x-ray tubes</vt:lpstr>
      <vt:lpstr>Cathode </vt:lpstr>
      <vt:lpstr>Anode </vt:lpstr>
      <vt:lpstr>Off-Focus Radiation</vt:lpstr>
      <vt:lpstr>Focal spot/Benson line focus principle (1918)</vt:lpstr>
      <vt:lpstr>Heel Effect</vt:lpstr>
      <vt:lpstr>Power supply– tube current</vt:lpstr>
      <vt:lpstr>Transformers</vt:lpstr>
      <vt:lpstr>Rectification </vt:lpstr>
      <vt:lpstr>Timer </vt:lpstr>
      <vt:lpstr>Tube rating and duty cycle</vt:lpstr>
      <vt:lpstr>Slide 37</vt:lpstr>
      <vt:lpstr>Bremsstrahlung Radiation</vt:lpstr>
      <vt:lpstr>Characteristic radiation</vt:lpstr>
      <vt:lpstr>FACTORS CONTROLLING X-RAY BEAM</vt:lpstr>
      <vt:lpstr>Tube Current</vt:lpstr>
      <vt:lpstr>Tube Voltage</vt:lpstr>
      <vt:lpstr>Half value layer (HVL)</vt:lpstr>
      <vt:lpstr>Filtration </vt:lpstr>
      <vt:lpstr>Slide 45</vt:lpstr>
      <vt:lpstr>Collimation </vt:lpstr>
      <vt:lpstr>Slide 47</vt:lpstr>
      <vt:lpstr>Inverse square law </vt:lpstr>
      <vt:lpstr>INTERACTION OF X-RAYS WITH MATTER</vt:lpstr>
      <vt:lpstr>Slide 50</vt:lpstr>
      <vt:lpstr>Coherent Scattering</vt:lpstr>
      <vt:lpstr>Photoelectric Absorption</vt:lpstr>
      <vt:lpstr>Slide 53</vt:lpstr>
      <vt:lpstr>Compton Radiation</vt:lpstr>
      <vt:lpstr>Slide 55</vt:lpstr>
      <vt:lpstr>Secondary Electrons</vt:lpstr>
      <vt:lpstr>Beam Attenuation</vt:lpstr>
      <vt:lpstr>Rare Earth filters/heavy metal filters</vt:lpstr>
      <vt:lpstr>Dosimetry </vt:lpstr>
      <vt:lpstr>Slide 60</vt:lpstr>
      <vt:lpstr>Slide 61</vt:lpstr>
      <vt:lpstr>Radiation quantities &amp; units</vt:lpstr>
      <vt:lpstr>Conclusion </vt:lpstr>
      <vt:lpstr>Slide 64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PHYSICS</dc:title>
  <dc:creator>Admin</dc:creator>
  <cp:lastModifiedBy>user</cp:lastModifiedBy>
  <cp:revision>212</cp:revision>
  <dcterms:created xsi:type="dcterms:W3CDTF">2010-10-02T05:59:49Z</dcterms:created>
  <dcterms:modified xsi:type="dcterms:W3CDTF">2014-04-13T02:55:40Z</dcterms:modified>
</cp:coreProperties>
</file>